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38.webp" ContentType="image/webp"/>
  <Override PartName="/ppt/media/image40.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 id="2147483656" r:id="rId4"/>
    <p:sldMasterId id="2147483659" r:id="rId5"/>
    <p:sldMasterId id="2147483662" r:id="rId6"/>
    <p:sldMasterId id="2147483665" r:id="rId7"/>
    <p:sldMasterId id="2147483667" r:id="rId8"/>
    <p:sldMasterId id="2147483670" r:id="rId9"/>
    <p:sldMasterId id="2147483672" r:id="rId10"/>
    <p:sldMasterId id="2147483675" r:id="rId11"/>
    <p:sldMasterId id="2147483677" r:id="rId12"/>
    <p:sldMasterId id="2147483680" r:id="rId13"/>
    <p:sldMasterId id="2147483683" r:id="rId14"/>
    <p:sldMasterId id="2147483685" r:id="rId15"/>
    <p:sldMasterId id="2147483687" r:id="rId16"/>
    <p:sldMasterId id="2147483690" r:id="rId17"/>
    <p:sldMasterId id="2147483695" r:id="rId18"/>
    <p:sldMasterId id="2147483697" r:id="rId19"/>
  </p:sldMasterIdLst>
  <p:notesMasterIdLst>
    <p:notesMasterId r:id="rId21"/>
  </p:notesMasterIdLst>
  <p:sldIdLst>
    <p:sldId id="1824" r:id="rId20"/>
    <p:sldId id="1729" r:id="rId22"/>
    <p:sldId id="1795" r:id="rId23"/>
    <p:sldId id="2725" r:id="rId24"/>
    <p:sldId id="3337" r:id="rId25"/>
    <p:sldId id="3339" r:id="rId26"/>
    <p:sldId id="3340" r:id="rId27"/>
    <p:sldId id="3338" r:id="rId28"/>
    <p:sldId id="3341" r:id="rId29"/>
    <p:sldId id="3342" r:id="rId30"/>
    <p:sldId id="3343" r:id="rId31"/>
    <p:sldId id="3344" r:id="rId32"/>
    <p:sldId id="1796" r:id="rId33"/>
    <p:sldId id="3346" r:id="rId34"/>
    <p:sldId id="3349" r:id="rId35"/>
    <p:sldId id="3347" r:id="rId36"/>
    <p:sldId id="3352" r:id="rId37"/>
    <p:sldId id="3350" r:id="rId38"/>
    <p:sldId id="1797" r:id="rId39"/>
    <p:sldId id="3355" r:id="rId40"/>
    <p:sldId id="3356" r:id="rId41"/>
    <p:sldId id="1798" r:id="rId42"/>
    <p:sldId id="3357" r:id="rId43"/>
    <p:sldId id="3358" r:id="rId44"/>
    <p:sldId id="1825" r:id="rId45"/>
  </p:sldIdLst>
  <p:sldSz cx="12192000" cy="6858000"/>
  <p:notesSz cx="6858000" cy="9144000"/>
  <p:custDataLst>
    <p:tags r:id="rId49"/>
  </p:custDataLst>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3F0B"/>
    <a:srgbClr val="006C39"/>
    <a:srgbClr val="007E42"/>
    <a:srgbClr val="008646"/>
    <a:srgbClr val="006434"/>
    <a:srgbClr val="8E0309"/>
    <a:srgbClr val="194326"/>
    <a:srgbClr val="FFFFFF"/>
    <a:srgbClr val="E7D7B7"/>
    <a:srgbClr val="D5B9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70" autoAdjust="0"/>
    <p:restoredTop sz="94660"/>
  </p:normalViewPr>
  <p:slideViewPr>
    <p:cSldViewPr snapToGrid="0">
      <p:cViewPr varScale="1">
        <p:scale>
          <a:sx n="86" d="100"/>
          <a:sy n="86" d="100"/>
        </p:scale>
        <p:origin x="120" y="600"/>
      </p:cViewPr>
      <p:guideLst/>
    </p:cSldViewPr>
  </p:slideViewPr>
  <p:notesTextViewPr>
    <p:cViewPr>
      <p:scale>
        <a:sx n="1" d="1"/>
        <a:sy n="1" d="1"/>
      </p:scale>
      <p:origin x="0" y="0"/>
    </p:cViewPr>
  </p:notesTextViewPr>
  <p:sorterViewPr>
    <p:cViewPr>
      <p:scale>
        <a:sx n="100" d="100"/>
        <a:sy n="100" d="100"/>
      </p:scale>
      <p:origin x="0" y="-1797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9" Type="http://schemas.openxmlformats.org/officeDocument/2006/relationships/tags" Target="tags/tag32.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25.xml"/><Relationship Id="rId44" Type="http://schemas.openxmlformats.org/officeDocument/2006/relationships/slide" Target="slides/slide24.xml"/><Relationship Id="rId43" Type="http://schemas.openxmlformats.org/officeDocument/2006/relationships/slide" Target="slides/slide23.xml"/><Relationship Id="rId42" Type="http://schemas.openxmlformats.org/officeDocument/2006/relationships/slide" Target="slides/slide22.xml"/><Relationship Id="rId41" Type="http://schemas.openxmlformats.org/officeDocument/2006/relationships/slide" Target="slides/slide21.xml"/><Relationship Id="rId40" Type="http://schemas.openxmlformats.org/officeDocument/2006/relationships/slide" Target="slides/slide20.xml"/><Relationship Id="rId4" Type="http://schemas.openxmlformats.org/officeDocument/2006/relationships/slideMaster" Target="slideMasters/slideMaster3.xml"/><Relationship Id="rId39" Type="http://schemas.openxmlformats.org/officeDocument/2006/relationships/slide" Target="slides/slide19.xml"/><Relationship Id="rId38" Type="http://schemas.openxmlformats.org/officeDocument/2006/relationships/slide" Target="slides/slide18.xml"/><Relationship Id="rId37" Type="http://schemas.openxmlformats.org/officeDocument/2006/relationships/slide" Target="slides/slide17.xml"/><Relationship Id="rId36" Type="http://schemas.openxmlformats.org/officeDocument/2006/relationships/slide" Target="slides/slide16.xml"/><Relationship Id="rId35" Type="http://schemas.openxmlformats.org/officeDocument/2006/relationships/slide" Target="slides/slide15.xml"/><Relationship Id="rId34" Type="http://schemas.openxmlformats.org/officeDocument/2006/relationships/slide" Target="slides/slide14.xml"/><Relationship Id="rId33" Type="http://schemas.openxmlformats.org/officeDocument/2006/relationships/slide" Target="slides/slide13.xml"/><Relationship Id="rId32" Type="http://schemas.openxmlformats.org/officeDocument/2006/relationships/slide" Target="slides/slide12.xml"/><Relationship Id="rId31" Type="http://schemas.openxmlformats.org/officeDocument/2006/relationships/slide" Target="slides/slide11.xml"/><Relationship Id="rId30" Type="http://schemas.openxmlformats.org/officeDocument/2006/relationships/slide" Target="slides/slide10.xml"/><Relationship Id="rId3" Type="http://schemas.openxmlformats.org/officeDocument/2006/relationships/slideMaster" Target="slideMasters/slideMaster2.xml"/><Relationship Id="rId29" Type="http://schemas.openxmlformats.org/officeDocument/2006/relationships/slide" Target="slides/slide9.xml"/><Relationship Id="rId28" Type="http://schemas.openxmlformats.org/officeDocument/2006/relationships/slide" Target="slides/slide8.xml"/><Relationship Id="rId27" Type="http://schemas.openxmlformats.org/officeDocument/2006/relationships/slide" Target="slides/slide7.xml"/><Relationship Id="rId26" Type="http://schemas.openxmlformats.org/officeDocument/2006/relationships/slide" Target="slides/slide6.xml"/><Relationship Id="rId25" Type="http://schemas.openxmlformats.org/officeDocument/2006/relationships/slide" Target="slides/slide5.xml"/><Relationship Id="rId24" Type="http://schemas.openxmlformats.org/officeDocument/2006/relationships/slide" Target="slides/slide4.xml"/><Relationship Id="rId23" Type="http://schemas.openxmlformats.org/officeDocument/2006/relationships/slide" Target="slides/slide3.xml"/><Relationship Id="rId22" Type="http://schemas.openxmlformats.org/officeDocument/2006/relationships/slide" Target="slides/slide2.xml"/><Relationship Id="rId21" Type="http://schemas.openxmlformats.org/officeDocument/2006/relationships/notesMaster" Target="notesMasters/notesMaster1.xml"/><Relationship Id="rId20"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276123E4-4C7F-4FE4-BE3C-67F6514FFE8D}"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endParaRPr lang="zh-CN" altLang="en-US" noProof="0" dirty="0"/>
          </a:p>
          <a:p>
            <a:pPr lvl="1"/>
            <a:r>
              <a:rPr lang="zh-CN" altLang="en-US" noProof="0" dirty="0"/>
              <a:t>第二级</a:t>
            </a:r>
            <a:endParaRPr lang="zh-CN" altLang="en-US" noProof="0" dirty="0"/>
          </a:p>
          <a:p>
            <a:pPr lvl="2"/>
            <a:r>
              <a:rPr lang="zh-CN" altLang="en-US" noProof="0" dirty="0"/>
              <a:t>第三级</a:t>
            </a:r>
            <a:endParaRPr lang="zh-CN" altLang="en-US" noProof="0" dirty="0"/>
          </a:p>
          <a:p>
            <a:pPr lvl="3"/>
            <a:r>
              <a:rPr lang="zh-CN" altLang="en-US" noProof="0" dirty="0"/>
              <a:t>第四级</a:t>
            </a:r>
            <a:endParaRPr lang="zh-CN" altLang="en-US" noProof="0" dirty="0"/>
          </a:p>
          <a:p>
            <a:pPr lvl="4"/>
            <a:r>
              <a:rPr lang="zh-CN" altLang="en-US" noProof="0" dirty="0"/>
              <a:t>第五级</a:t>
            </a:r>
            <a:endParaRPr lang="zh-CN" altLang="en-US" noProof="0"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CD7A2CCA-E5D5-4859-8035-B358016F08F8}"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fontAlgn="base">
              <a:spcBef>
                <a:spcPct val="0"/>
              </a:spcBef>
              <a:spcAft>
                <a:spcPct val="0"/>
              </a:spcAft>
            </a:pPr>
            <a:fld id="{3719AF1A-C455-4844-80A4-D9AEE66907DC}" type="slidenum">
              <a:rPr lang="zh-CN" altLang="en-US" smtClean="0">
                <a:latin typeface="微软雅黑" panose="020B0503020204020204" pitchFamily="34" charset="-122"/>
              </a:rPr>
            </a:fld>
            <a:endParaRPr lang="zh-CN" altLang="en-US" dirty="0">
              <a:latin typeface="微软雅黑" panose="020B0503020204020204" pitchFamily="3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ags" Target="../tags/tag5.xml"/><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srcRect r="25963"/>
          <a:stretch>
            <a:fillRect/>
          </a:stretch>
        </p:blipFill>
        <p:spPr>
          <a:xfrm>
            <a:off x="7191376" y="133072"/>
            <a:ext cx="5028334" cy="6535793"/>
          </a:xfrm>
          <a:prstGeom prst="rect">
            <a:avLst/>
          </a:prstGeom>
        </p:spPr>
      </p:pic>
      <p:sp>
        <p:nvSpPr>
          <p:cNvPr id="7" name="矩形 6"/>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占位符 12"/>
          <p:cNvSpPr>
            <a:spLocks noGrp="1"/>
          </p:cNvSpPr>
          <p:nvPr>
            <p:ph type="body" sz="quarter" idx="12" hasCustomPrompt="1"/>
          </p:nvPr>
        </p:nvSpPr>
        <p:spPr>
          <a:xfrm>
            <a:off x="3697615" y="4908366"/>
            <a:ext cx="7059690" cy="410335"/>
          </a:xfrm>
        </p:spPr>
        <p:txBody>
          <a:bodyPr>
            <a:normAutofit/>
          </a:bodyPr>
          <a:lstStyle>
            <a:lvl1pPr marL="0" indent="0">
              <a:buNone/>
              <a:defRPr sz="2000">
                <a:solidFill>
                  <a:schemeClr val="tx1"/>
                </a:solidFill>
              </a:defRPr>
            </a:lvl1pPr>
          </a:lstStyle>
          <a:p>
            <a:pPr lvl="0"/>
            <a:r>
              <a:rPr lang="zh-CN" altLang="en-US" dirty="0"/>
              <a:t>编辑母版文本样式</a:t>
            </a:r>
            <a:endParaRPr lang="zh-CN" altLang="en-US" dirty="0"/>
          </a:p>
        </p:txBody>
      </p:sp>
      <p:sp>
        <p:nvSpPr>
          <p:cNvPr id="8" name="矩形 7"/>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41" name="图片 40"/>
          <p:cNvPicPr>
            <a:picLocks noChangeAspect="1"/>
          </p:cNvPicPr>
          <p:nvPr userDrawn="1"/>
        </p:nvPicPr>
        <p:blipFill>
          <a:blip r:embed="rId3" cstate="print"/>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userDrawn="1"/>
        </p:nvGrpSpPr>
        <p:grpSpPr>
          <a:xfrm>
            <a:off x="566553" y="2031917"/>
            <a:ext cx="1778298" cy="3243219"/>
            <a:chOff x="611818" y="2031917"/>
            <a:chExt cx="1709547" cy="3117834"/>
          </a:xfrm>
        </p:grpSpPr>
        <p:grpSp>
          <p:nvGrpSpPr>
            <p:cNvPr id="70" name="组合 69"/>
            <p:cNvGrpSpPr/>
            <p:nvPr/>
          </p:nvGrpSpPr>
          <p:grpSpPr>
            <a:xfrm>
              <a:off x="611818" y="2051403"/>
              <a:ext cx="567014" cy="3098348"/>
              <a:chOff x="11305242" y="2003776"/>
              <a:chExt cx="354194" cy="1935432"/>
            </a:xfrm>
            <a:solidFill>
              <a:schemeClr val="bg1">
                <a:alpha val="5000"/>
              </a:schemeClr>
            </a:solidFill>
          </p:grpSpPr>
          <p:sp>
            <p:nvSpPr>
              <p:cNvPr id="85"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7" name="组合 86"/>
              <p:cNvGrpSpPr/>
              <p:nvPr/>
            </p:nvGrpSpPr>
            <p:grpSpPr>
              <a:xfrm>
                <a:off x="11305242" y="2003776"/>
                <a:ext cx="354194" cy="439406"/>
                <a:chOff x="5548313" y="2084388"/>
                <a:chExt cx="547688" cy="679451"/>
              </a:xfrm>
              <a:grpFill/>
            </p:grpSpPr>
            <p:sp>
              <p:nvSpPr>
                <p:cNvPr id="9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8" name="组合 87"/>
              <p:cNvGrpSpPr/>
              <p:nvPr/>
            </p:nvGrpSpPr>
            <p:grpSpPr>
              <a:xfrm>
                <a:off x="11380191" y="2640087"/>
                <a:ext cx="214274" cy="229664"/>
                <a:chOff x="3792874" y="3156423"/>
                <a:chExt cx="331330" cy="355128"/>
              </a:xfrm>
              <a:grpFill/>
            </p:grpSpPr>
            <p:sp>
              <p:nvSpPr>
                <p:cNvPr id="8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1" name="组合 70"/>
            <p:cNvGrpSpPr/>
            <p:nvPr userDrawn="1"/>
          </p:nvGrpSpPr>
          <p:grpSpPr>
            <a:xfrm>
              <a:off x="1752713" y="2031917"/>
              <a:ext cx="568652" cy="3091276"/>
              <a:chOff x="1752714" y="2031919"/>
              <a:chExt cx="568653" cy="3091274"/>
            </a:xfrm>
          </p:grpSpPr>
          <p:grpSp>
            <p:nvGrpSpPr>
              <p:cNvPr id="72" name="组合 71"/>
              <p:cNvGrpSpPr/>
              <p:nvPr/>
            </p:nvGrpSpPr>
            <p:grpSpPr>
              <a:xfrm>
                <a:off x="1769227" y="3776579"/>
                <a:ext cx="501270" cy="527572"/>
                <a:chOff x="6113463" y="3541713"/>
                <a:chExt cx="484188" cy="509588"/>
              </a:xfrm>
              <a:solidFill>
                <a:schemeClr val="bg1">
                  <a:alpha val="5000"/>
                </a:schemeClr>
              </a:solidFill>
            </p:grpSpPr>
            <p:sp>
              <p:nvSpPr>
                <p:cNvPr id="8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1752714" y="2031919"/>
                <a:ext cx="568653" cy="718220"/>
                <a:chOff x="6108700" y="2066926"/>
                <a:chExt cx="549275" cy="693738"/>
              </a:xfrm>
              <a:solidFill>
                <a:schemeClr val="bg1">
                  <a:alpha val="5000"/>
                </a:schemeClr>
              </a:solidFill>
            </p:grpSpPr>
            <p:sp>
              <p:nvSpPr>
                <p:cNvPr id="8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4" name="组合 73"/>
              <p:cNvGrpSpPr/>
              <p:nvPr/>
            </p:nvGrpSpPr>
            <p:grpSpPr>
              <a:xfrm>
                <a:off x="1855433" y="3075554"/>
                <a:ext cx="381292" cy="328704"/>
                <a:chOff x="6186488" y="2930526"/>
                <a:chExt cx="368300" cy="317500"/>
              </a:xfrm>
              <a:solidFill>
                <a:schemeClr val="bg1">
                  <a:alpha val="5000"/>
                </a:schemeClr>
              </a:solidFill>
            </p:grpSpPr>
            <p:sp>
              <p:nvSpPr>
                <p:cNvPr id="7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5" name="组合 74"/>
              <p:cNvGrpSpPr/>
              <p:nvPr/>
            </p:nvGrpSpPr>
            <p:grpSpPr>
              <a:xfrm>
                <a:off x="1804180" y="4681015"/>
                <a:ext cx="442058" cy="442178"/>
                <a:chOff x="11893476" y="1994536"/>
                <a:chExt cx="277932" cy="278006"/>
              </a:xfrm>
              <a:solidFill>
                <a:schemeClr val="bg1">
                  <a:alpha val="5000"/>
                </a:schemeClr>
              </a:solidFill>
            </p:grpSpPr>
            <p:sp>
              <p:nvSpPr>
                <p:cNvPr id="76" name="Freeform 11"/>
                <p:cNvSpPr>
                  <a:spLocks noEditPoints="1"/>
                </p:cNvSpPr>
                <p:nvPr/>
              </p:nvSpPr>
              <p:spPr bwMode="auto">
                <a:xfrm>
                  <a:off x="11976100" y="1994536"/>
                  <a:ext cx="195308" cy="27343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2"/>
                <p:cNvSpPr/>
                <p:nvPr/>
              </p:nvSpPr>
              <p:spPr bwMode="auto">
                <a:xfrm>
                  <a:off x="11893476" y="2009127"/>
                  <a:ext cx="105167" cy="263415"/>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44" name="文本占位符 12"/>
          <p:cNvSpPr>
            <a:spLocks noGrp="1"/>
          </p:cNvSpPr>
          <p:nvPr>
            <p:ph type="body" sz="quarter" idx="13" hasCustomPrompt="1"/>
          </p:nvPr>
        </p:nvSpPr>
        <p:spPr>
          <a:xfrm>
            <a:off x="3697616" y="1658264"/>
            <a:ext cx="7059689"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endParaRPr lang="zh-CN" altLang="en-US" dirty="0"/>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10414" y="0"/>
            <a:ext cx="8336943" cy="6860043"/>
          </a:xfrm>
          <a:prstGeom prst="rect">
            <a:avLst/>
          </a:prstGeom>
        </p:spPr>
      </p:pic>
      <p:sp>
        <p:nvSpPr>
          <p:cNvPr id="7" name="矩形 6"/>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41" name="组合 40"/>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6352" y="0"/>
            <a:ext cx="12198351" cy="5024521"/>
          </a:xfrm>
          <a:prstGeom prst="rect">
            <a:avLst/>
          </a:prstGeom>
        </p:spPr>
      </p:pic>
      <p:sp>
        <p:nvSpPr>
          <p:cNvPr id="7" name="矩形 6"/>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7223405" y="2402693"/>
            <a:ext cx="4785100"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4873" y="5340546"/>
            <a:ext cx="6018099"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stretch>
            <a:fillRect/>
          </a:stretch>
        </p:blipFill>
        <p:spPr>
          <a:xfrm>
            <a:off x="5018002" y="2568943"/>
            <a:ext cx="2143294" cy="599913"/>
          </a:xfrm>
          <a:prstGeom prst="rect">
            <a:avLst/>
          </a:prstGeom>
        </p:spPr>
      </p:pic>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0" y="0"/>
            <a:ext cx="12192000" cy="5902493"/>
          </a:xfrm>
          <a:prstGeom prst="rect">
            <a:avLst/>
          </a:prstGeom>
        </p:spPr>
      </p:pic>
      <p:sp>
        <p:nvSpPr>
          <p:cNvPr id="7" name="矩形 6"/>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4873" y="-15231"/>
            <a:ext cx="6018099"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stretch>
            <a:fillRect/>
          </a:stretch>
        </p:blipFill>
        <p:spPr>
          <a:xfrm>
            <a:off x="5018002" y="2577573"/>
            <a:ext cx="2143294" cy="599913"/>
          </a:xfrm>
          <a:prstGeom prst="rect">
            <a:avLst/>
          </a:prstGeom>
        </p:spPr>
      </p:pic>
      <p:grpSp>
        <p:nvGrpSpPr>
          <p:cNvPr id="66" name="组合 65"/>
          <p:cNvGrpSpPr/>
          <p:nvPr userDrawn="1"/>
        </p:nvGrpSpPr>
        <p:grpSpPr>
          <a:xfrm>
            <a:off x="3040886" y="5672444"/>
            <a:ext cx="6136452" cy="754729"/>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7" name="组合 66"/>
            <p:cNvGrpSpPr/>
            <p:nvPr userDrawn="1"/>
          </p:nvGrpSpPr>
          <p:grpSpPr>
            <a:xfrm>
              <a:off x="2098445" y="6064781"/>
              <a:ext cx="1052496" cy="298683"/>
              <a:chOff x="2373567" y="1096524"/>
              <a:chExt cx="2578404" cy="731714"/>
            </a:xfrm>
            <a:grpFill/>
          </p:grpSpPr>
          <p:sp>
            <p:nvSpPr>
              <p:cNvPr id="82"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6"/>
              <p:cNvSpPr/>
              <p:nvPr/>
            </p:nvSpPr>
            <p:spPr bwMode="auto">
              <a:xfrm>
                <a:off x="4620306" y="1264461"/>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4" name="组合 83"/>
              <p:cNvGrpSpPr/>
              <p:nvPr/>
            </p:nvGrpSpPr>
            <p:grpSpPr>
              <a:xfrm>
                <a:off x="2373567" y="1096524"/>
                <a:ext cx="589817" cy="731714"/>
                <a:chOff x="5548313" y="2084388"/>
                <a:chExt cx="547688" cy="679451"/>
              </a:xfrm>
              <a:grpFill/>
            </p:grpSpPr>
            <p:sp>
              <p:nvSpPr>
                <p:cNvPr id="8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5" name="组合 84"/>
              <p:cNvGrpSpPr/>
              <p:nvPr/>
            </p:nvGrpSpPr>
            <p:grpSpPr>
              <a:xfrm>
                <a:off x="3194779" y="1296598"/>
                <a:ext cx="356817" cy="382445"/>
                <a:chOff x="3792874" y="3156423"/>
                <a:chExt cx="331330" cy="355128"/>
              </a:xfrm>
              <a:grpFill/>
            </p:grpSpPr>
            <p:sp>
              <p:nvSpPr>
                <p:cNvPr id="86"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7"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8" name="组合 67"/>
            <p:cNvGrpSpPr/>
            <p:nvPr userDrawn="1"/>
          </p:nvGrpSpPr>
          <p:grpSpPr>
            <a:xfrm>
              <a:off x="671368" y="6061309"/>
              <a:ext cx="1100339" cy="304965"/>
              <a:chOff x="2372715" y="161759"/>
              <a:chExt cx="2695608" cy="747103"/>
            </a:xfrm>
            <a:grpFill/>
          </p:grpSpPr>
          <p:grpSp>
            <p:nvGrpSpPr>
              <p:cNvPr id="69" name="组合 68"/>
              <p:cNvGrpSpPr/>
              <p:nvPr/>
            </p:nvGrpSpPr>
            <p:grpSpPr>
              <a:xfrm>
                <a:off x="3804781" y="283376"/>
                <a:ext cx="521428" cy="548788"/>
                <a:chOff x="6113463" y="3541713"/>
                <a:chExt cx="484188" cy="509588"/>
              </a:xfrm>
              <a:grpFill/>
            </p:grpSpPr>
            <p:sp>
              <p:nvSpPr>
                <p:cNvPr id="8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2372715" y="161759"/>
                <a:ext cx="591521" cy="747103"/>
                <a:chOff x="6108700" y="2066926"/>
                <a:chExt cx="549275" cy="693738"/>
              </a:xfrm>
              <a:grpFill/>
            </p:grpSpPr>
            <p:sp>
              <p:nvSpPr>
                <p:cNvPr id="7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1" name="组合 70"/>
              <p:cNvGrpSpPr/>
              <p:nvPr/>
            </p:nvGrpSpPr>
            <p:grpSpPr>
              <a:xfrm>
                <a:off x="3173775" y="375308"/>
                <a:ext cx="396626" cy="341923"/>
                <a:chOff x="6186488" y="2930526"/>
                <a:chExt cx="368300" cy="317500"/>
              </a:xfrm>
              <a:grpFill/>
            </p:grpSpPr>
            <p:sp>
              <p:nvSpPr>
                <p:cNvPr id="7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2" name="组合 71"/>
              <p:cNvGrpSpPr/>
              <p:nvPr/>
            </p:nvGrpSpPr>
            <p:grpSpPr>
              <a:xfrm>
                <a:off x="4613362" y="313351"/>
                <a:ext cx="454961" cy="453362"/>
                <a:chOff x="11893465" y="1994536"/>
                <a:chExt cx="274986" cy="274018"/>
              </a:xfrm>
              <a:grpFill/>
            </p:grpSpPr>
            <p:sp>
              <p:nvSpPr>
                <p:cNvPr id="73"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41" name="矩形 40"/>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pic>
        <p:nvPicPr>
          <p:cNvPr id="42" name="图片 41"/>
          <p:cNvPicPr>
            <a:picLocks noChangeAspect="1"/>
          </p:cNvPicPr>
          <p:nvPr userDrawn="1"/>
        </p:nvPicPr>
        <p:blipFill>
          <a:blip r:embed="rId3" cstate="print"/>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1" name="组合 30"/>
          <p:cNvGrpSpPr/>
          <p:nvPr userDrawn="1"/>
        </p:nvGrpSpPr>
        <p:grpSpPr>
          <a:xfrm>
            <a:off x="10272478" y="6396638"/>
            <a:ext cx="1629576" cy="198576"/>
            <a:chOff x="10272478" y="6308389"/>
            <a:chExt cx="1629576" cy="198576"/>
          </a:xfrm>
        </p:grpSpPr>
        <p:grpSp>
          <p:nvGrpSpPr>
            <p:cNvPr id="32" name="组合 31"/>
            <p:cNvGrpSpPr/>
            <p:nvPr userDrawn="1"/>
          </p:nvGrpSpPr>
          <p:grpSpPr>
            <a:xfrm>
              <a:off x="11216726" y="6310650"/>
              <a:ext cx="685328" cy="194486"/>
              <a:chOff x="2373567" y="1096524"/>
              <a:chExt cx="2578404" cy="731714"/>
            </a:xfrm>
          </p:grpSpPr>
          <p:sp>
            <p:nvSpPr>
              <p:cNvPr id="7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6"/>
              <p:cNvSpPr/>
              <p:nvPr/>
            </p:nvSpPr>
            <p:spPr bwMode="auto">
              <a:xfrm>
                <a:off x="4620306" y="1229886"/>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7" name="组合 76"/>
              <p:cNvGrpSpPr/>
              <p:nvPr/>
            </p:nvGrpSpPr>
            <p:grpSpPr>
              <a:xfrm>
                <a:off x="2373567" y="1096524"/>
                <a:ext cx="589817" cy="731714"/>
                <a:chOff x="5548313" y="2084388"/>
                <a:chExt cx="547688" cy="679451"/>
              </a:xfrm>
              <a:solidFill>
                <a:schemeClr val="accent3"/>
              </a:solidFill>
            </p:grpSpPr>
            <p:sp>
              <p:nvSpPr>
                <p:cNvPr id="8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94779" y="1296598"/>
                <a:ext cx="356817" cy="382445"/>
                <a:chOff x="3792874" y="3156423"/>
                <a:chExt cx="331330" cy="355128"/>
              </a:xfrm>
              <a:solidFill>
                <a:schemeClr val="accent3"/>
              </a:solidFill>
            </p:grpSpPr>
            <p:sp>
              <p:nvSpPr>
                <p:cNvPr id="7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3" name="组合 32"/>
            <p:cNvGrpSpPr/>
            <p:nvPr userDrawn="1"/>
          </p:nvGrpSpPr>
          <p:grpSpPr>
            <a:xfrm>
              <a:off x="10272478" y="6308389"/>
              <a:ext cx="716480" cy="198576"/>
              <a:chOff x="2372715" y="161759"/>
              <a:chExt cx="2695608" cy="747103"/>
            </a:xfrm>
          </p:grpSpPr>
          <p:grpSp>
            <p:nvGrpSpPr>
              <p:cNvPr id="34" name="组合 33"/>
              <p:cNvGrpSpPr/>
              <p:nvPr/>
            </p:nvGrpSpPr>
            <p:grpSpPr>
              <a:xfrm>
                <a:off x="3804781" y="283376"/>
                <a:ext cx="521428" cy="548788"/>
                <a:chOff x="6113463" y="3541713"/>
                <a:chExt cx="484188" cy="509588"/>
              </a:xfrm>
              <a:solidFill>
                <a:schemeClr val="accent3"/>
              </a:solidFill>
            </p:grpSpPr>
            <p:sp>
              <p:nvSpPr>
                <p:cNvPr id="7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2372715" y="161759"/>
                <a:ext cx="591521" cy="747103"/>
                <a:chOff x="6108700" y="2066926"/>
                <a:chExt cx="549275" cy="693738"/>
              </a:xfrm>
              <a:solidFill>
                <a:schemeClr val="accent3"/>
              </a:solidFill>
            </p:grpSpPr>
            <p:sp>
              <p:nvSpPr>
                <p:cNvPr id="7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3173775" y="375308"/>
                <a:ext cx="396626" cy="341923"/>
                <a:chOff x="6186488" y="2930526"/>
                <a:chExt cx="368300" cy="317500"/>
              </a:xfrm>
              <a:solidFill>
                <a:schemeClr val="accent3"/>
              </a:solidFill>
            </p:grpSpPr>
            <p:sp>
              <p:nvSpPr>
                <p:cNvPr id="6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4613362" y="313351"/>
                <a:ext cx="454961" cy="453362"/>
                <a:chOff x="11893465" y="1994536"/>
                <a:chExt cx="274986" cy="274018"/>
              </a:xfrm>
              <a:solidFill>
                <a:schemeClr val="accent3"/>
              </a:solidFill>
            </p:grpSpPr>
            <p:sp>
              <p:nvSpPr>
                <p:cNvPr id="39"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2" name="图片 21"/>
          <p:cNvPicPr>
            <a:picLocks noChangeAspect="1"/>
          </p:cNvPicPr>
          <p:nvPr userDrawn="1"/>
        </p:nvPicPr>
        <p:blipFill>
          <a:blip r:embed="rId3" cstate="print"/>
          <a:stretch>
            <a:fillRect/>
          </a:stretch>
        </p:blipFill>
        <p:spPr>
          <a:xfrm>
            <a:off x="4222990" y="1401505"/>
            <a:ext cx="3746000" cy="1048514"/>
          </a:xfrm>
          <a:prstGeom prst="rect">
            <a:avLst/>
          </a:prstGeom>
        </p:spPr>
      </p:pic>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a:blip r:embed="rId3" cstate="print"/>
          <a:stretch>
            <a:fillRect/>
          </a:stretch>
        </p:blipFill>
        <p:spPr>
          <a:xfrm>
            <a:off x="4453730" y="4619682"/>
            <a:ext cx="3284503" cy="722193"/>
          </a:xfrm>
          <a:prstGeom prst="rect">
            <a:avLst/>
          </a:prstGeom>
        </p:spPr>
      </p:pic>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b="7394"/>
          <a:stretch>
            <a:fillRect/>
          </a:stretch>
        </p:blipFill>
        <p:spPr>
          <a:xfrm>
            <a:off x="-3165" y="0"/>
            <a:ext cx="12191980" cy="6858000"/>
          </a:xfrm>
          <a:prstGeom prst="rect">
            <a:avLst/>
          </a:prstGeom>
        </p:spPr>
      </p:pic>
      <p:sp>
        <p:nvSpPr>
          <p:cNvPr id="5" name="矩形 4"/>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占位符 10"/>
          <p:cNvSpPr>
            <a:spLocks noGrp="1"/>
          </p:cNvSpPr>
          <p:nvPr>
            <p:ph type="body" sz="quarter" idx="11" hasCustomPrompt="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endParaRPr lang="zh-CN" altLang="en-US" dirty="0"/>
          </a:p>
        </p:txBody>
      </p:sp>
      <p:pic>
        <p:nvPicPr>
          <p:cNvPr id="11" name="图片 10"/>
          <p:cNvPicPr>
            <a:picLocks noChangeAspect="1"/>
          </p:cNvPicPr>
          <p:nvPr userDrawn="1"/>
        </p:nvPicPr>
        <p:blipFill>
          <a:blip r:embed="rId3" cstate="print"/>
          <a:stretch>
            <a:fillRect/>
          </a:stretch>
        </p:blipFill>
        <p:spPr>
          <a:xfrm>
            <a:off x="3767417" y="1018488"/>
            <a:ext cx="4650816" cy="130177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 name="图片 66"/>
          <p:cNvPicPr>
            <a:picLocks noChangeAspect="1"/>
          </p:cNvPicPr>
          <p:nvPr userDrawn="1"/>
        </p:nvPicPr>
        <p:blipFill>
          <a:blip r:embed="rId3" cstate="print"/>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224285" y="-494144"/>
            <a:ext cx="3165893" cy="4124368"/>
          </a:xfrm>
          <a:prstGeom prst="rect">
            <a:avLst/>
          </a:prstGeom>
        </p:spPr>
      </p:pic>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9" name="组合 28"/>
          <p:cNvGrpSpPr/>
          <p:nvPr userDrawn="1"/>
        </p:nvGrpSpPr>
        <p:grpSpPr>
          <a:xfrm>
            <a:off x="2055967" y="1793453"/>
            <a:ext cx="8080066" cy="993775"/>
            <a:chOff x="671368" y="6061309"/>
            <a:chExt cx="2479573" cy="304965"/>
          </a:xfrm>
          <a:solidFill>
            <a:schemeClr val="bg1"/>
          </a:solidFill>
        </p:grpSpPr>
        <p:grpSp>
          <p:nvGrpSpPr>
            <p:cNvPr id="30" name="组合 29"/>
            <p:cNvGrpSpPr/>
            <p:nvPr userDrawn="1"/>
          </p:nvGrpSpPr>
          <p:grpSpPr>
            <a:xfrm>
              <a:off x="2098445" y="6064781"/>
              <a:ext cx="1052496" cy="298683"/>
              <a:chOff x="2373567" y="1096524"/>
              <a:chExt cx="2578404" cy="731714"/>
            </a:xfrm>
            <a:grpFill/>
          </p:grpSpPr>
          <p:sp>
            <p:nvSpPr>
              <p:cNvPr id="4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6"/>
              <p:cNvSpPr/>
              <p:nvPr/>
            </p:nvSpPr>
            <p:spPr bwMode="auto">
              <a:xfrm>
                <a:off x="4620306" y="1254098"/>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7" name="组合 46"/>
              <p:cNvGrpSpPr/>
              <p:nvPr/>
            </p:nvGrpSpPr>
            <p:grpSpPr>
              <a:xfrm>
                <a:off x="2373567" y="1096524"/>
                <a:ext cx="589817" cy="731714"/>
                <a:chOff x="5548313" y="2084388"/>
                <a:chExt cx="547688" cy="679451"/>
              </a:xfrm>
              <a:grpFill/>
            </p:grpSpPr>
            <p:sp>
              <p:nvSpPr>
                <p:cNvPr id="5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8" name="组合 47"/>
              <p:cNvGrpSpPr/>
              <p:nvPr/>
            </p:nvGrpSpPr>
            <p:grpSpPr>
              <a:xfrm>
                <a:off x="3194779" y="1296598"/>
                <a:ext cx="356817" cy="382445"/>
                <a:chOff x="3792874" y="3156423"/>
                <a:chExt cx="331330" cy="355128"/>
              </a:xfrm>
              <a:grpFill/>
            </p:grpSpPr>
            <p:sp>
              <p:nvSpPr>
                <p:cNvPr id="4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1" name="组合 30"/>
            <p:cNvGrpSpPr/>
            <p:nvPr userDrawn="1"/>
          </p:nvGrpSpPr>
          <p:grpSpPr>
            <a:xfrm>
              <a:off x="671368" y="6061309"/>
              <a:ext cx="1100339" cy="304965"/>
              <a:chOff x="2372715" y="161759"/>
              <a:chExt cx="2695608" cy="747103"/>
            </a:xfrm>
            <a:grpFill/>
          </p:grpSpPr>
          <p:grpSp>
            <p:nvGrpSpPr>
              <p:cNvPr id="32" name="组合 31"/>
              <p:cNvGrpSpPr/>
              <p:nvPr/>
            </p:nvGrpSpPr>
            <p:grpSpPr>
              <a:xfrm>
                <a:off x="3804781" y="283376"/>
                <a:ext cx="521428" cy="548788"/>
                <a:chOff x="6113463" y="3541713"/>
                <a:chExt cx="484188" cy="509588"/>
              </a:xfrm>
              <a:grpFill/>
            </p:grpSpPr>
            <p:sp>
              <p:nvSpPr>
                <p:cNvPr id="4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3" name="组合 32"/>
              <p:cNvGrpSpPr/>
              <p:nvPr/>
            </p:nvGrpSpPr>
            <p:grpSpPr>
              <a:xfrm>
                <a:off x="2372715" y="161759"/>
                <a:ext cx="591521" cy="747103"/>
                <a:chOff x="6108700" y="2066926"/>
                <a:chExt cx="549275" cy="693738"/>
              </a:xfrm>
              <a:grpFill/>
            </p:grpSpPr>
            <p:sp>
              <p:nvSpPr>
                <p:cNvPr id="4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3173775" y="375308"/>
                <a:ext cx="396626" cy="341923"/>
                <a:chOff x="6186488" y="2930526"/>
                <a:chExt cx="368300" cy="317500"/>
              </a:xfrm>
              <a:grpFill/>
            </p:grpSpPr>
            <p:sp>
              <p:nvSpPr>
                <p:cNvPr id="3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4613362" y="313351"/>
                <a:ext cx="454961" cy="453362"/>
                <a:chOff x="11893465" y="1994536"/>
                <a:chExt cx="274986" cy="274018"/>
              </a:xfrm>
              <a:grpFill/>
            </p:grpSpPr>
            <p:sp>
              <p:nvSpPr>
                <p:cNvPr id="36"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7"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4600575" y="133072"/>
            <a:ext cx="6791691" cy="6535793"/>
          </a:xfrm>
          <a:prstGeom prst="rect">
            <a:avLst/>
          </a:prstGeom>
        </p:spPr>
      </p:pic>
      <p:sp>
        <p:nvSpPr>
          <p:cNvPr id="13" name="文本占位符 12"/>
          <p:cNvSpPr>
            <a:spLocks noGrp="1"/>
          </p:cNvSpPr>
          <p:nvPr>
            <p:ph type="body" sz="quarter" idx="13" hasCustomPrompt="1"/>
          </p:nvPr>
        </p:nvSpPr>
        <p:spPr>
          <a:xfrm>
            <a:off x="1287430" y="1483539"/>
            <a:ext cx="7373912"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endParaRPr lang="zh-CN" altLang="en-US" dirty="0"/>
          </a:p>
        </p:txBody>
      </p:sp>
      <p:sp>
        <p:nvSpPr>
          <p:cNvPr id="9" name="矩形 8"/>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文本框 40"/>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42" name="图片 41"/>
          <p:cNvPicPr>
            <a:picLocks noChangeAspect="1"/>
          </p:cNvPicPr>
          <p:nvPr userDrawn="1"/>
        </p:nvPicPr>
        <p:blipFill>
          <a:blip r:embed="rId3" cstate="print"/>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userDrawn="1"/>
        </p:nvGrpSpPr>
        <p:grpSpPr>
          <a:xfrm>
            <a:off x="9834169" y="2044937"/>
            <a:ext cx="1778296" cy="3249639"/>
            <a:chOff x="611819" y="2031917"/>
            <a:chExt cx="1709546" cy="3124006"/>
          </a:xfrm>
        </p:grpSpPr>
        <p:grpSp>
          <p:nvGrpSpPr>
            <p:cNvPr id="46" name="组合 45"/>
            <p:cNvGrpSpPr/>
            <p:nvPr/>
          </p:nvGrpSpPr>
          <p:grpSpPr>
            <a:xfrm>
              <a:off x="611819" y="2051403"/>
              <a:ext cx="567014" cy="3098349"/>
              <a:chOff x="11305242" y="2003776"/>
              <a:chExt cx="354194" cy="1935432"/>
            </a:xfrm>
            <a:solidFill>
              <a:schemeClr val="bg1">
                <a:alpha val="5000"/>
              </a:schemeClr>
            </a:solidFill>
          </p:grpSpPr>
          <p:sp>
            <p:nvSpPr>
              <p:cNvPr id="61"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63" name="组合 62"/>
              <p:cNvGrpSpPr/>
              <p:nvPr/>
            </p:nvGrpSpPr>
            <p:grpSpPr>
              <a:xfrm>
                <a:off x="11305242" y="2003776"/>
                <a:ext cx="354194" cy="439406"/>
                <a:chOff x="5548313" y="2084388"/>
                <a:chExt cx="547688" cy="679451"/>
              </a:xfrm>
              <a:grpFill/>
            </p:grpSpPr>
            <p:sp>
              <p:nvSpPr>
                <p:cNvPr id="6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4" name="组合 63"/>
              <p:cNvGrpSpPr/>
              <p:nvPr/>
            </p:nvGrpSpPr>
            <p:grpSpPr>
              <a:xfrm>
                <a:off x="11380191" y="2640087"/>
                <a:ext cx="214274" cy="229664"/>
                <a:chOff x="3792874" y="3156423"/>
                <a:chExt cx="331330" cy="355128"/>
              </a:xfrm>
              <a:grpFill/>
            </p:grpSpPr>
            <p:sp>
              <p:nvSpPr>
                <p:cNvPr id="6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7" name="组合 46"/>
            <p:cNvGrpSpPr/>
            <p:nvPr userDrawn="1"/>
          </p:nvGrpSpPr>
          <p:grpSpPr>
            <a:xfrm>
              <a:off x="1752713" y="2031917"/>
              <a:ext cx="568652" cy="3124006"/>
              <a:chOff x="1752713" y="2031917"/>
              <a:chExt cx="568652" cy="3124006"/>
            </a:xfrm>
          </p:grpSpPr>
          <p:grpSp>
            <p:nvGrpSpPr>
              <p:cNvPr id="48" name="组合 47"/>
              <p:cNvGrpSpPr/>
              <p:nvPr/>
            </p:nvGrpSpPr>
            <p:grpSpPr>
              <a:xfrm>
                <a:off x="1769224" y="3776575"/>
                <a:ext cx="501269" cy="527571"/>
                <a:chOff x="6113463" y="3541713"/>
                <a:chExt cx="484188" cy="509588"/>
              </a:xfrm>
              <a:solidFill>
                <a:schemeClr val="bg1">
                  <a:alpha val="5000"/>
                </a:schemeClr>
              </a:solidFill>
            </p:grpSpPr>
            <p:sp>
              <p:nvSpPr>
                <p:cNvPr id="5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1752713" y="2031917"/>
                <a:ext cx="568652" cy="718219"/>
                <a:chOff x="6108700" y="2066926"/>
                <a:chExt cx="549275" cy="693738"/>
              </a:xfrm>
              <a:solidFill>
                <a:schemeClr val="bg1">
                  <a:alpha val="5000"/>
                </a:schemeClr>
              </a:solidFill>
            </p:grpSpPr>
            <p:sp>
              <p:nvSpPr>
                <p:cNvPr id="5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0" name="组合 49"/>
              <p:cNvGrpSpPr/>
              <p:nvPr/>
            </p:nvGrpSpPr>
            <p:grpSpPr>
              <a:xfrm>
                <a:off x="1855431" y="3075552"/>
                <a:ext cx="381292" cy="328704"/>
                <a:chOff x="6186488" y="2930526"/>
                <a:chExt cx="368300" cy="317500"/>
              </a:xfrm>
              <a:solidFill>
                <a:schemeClr val="bg1">
                  <a:alpha val="5000"/>
                </a:schemeClr>
              </a:solidFill>
            </p:grpSpPr>
            <p:sp>
              <p:nvSpPr>
                <p:cNvPr id="5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1" name="组合 50"/>
              <p:cNvGrpSpPr/>
              <p:nvPr/>
            </p:nvGrpSpPr>
            <p:grpSpPr>
              <a:xfrm>
                <a:off x="1804145" y="4681015"/>
                <a:ext cx="466327" cy="474908"/>
                <a:chOff x="11893475" y="1994536"/>
                <a:chExt cx="293191" cy="298584"/>
              </a:xfrm>
              <a:solidFill>
                <a:schemeClr val="bg1">
                  <a:alpha val="5000"/>
                </a:schemeClr>
              </a:solidFill>
            </p:grpSpPr>
            <p:sp>
              <p:nvSpPr>
                <p:cNvPr id="52" name="Freeform 11"/>
                <p:cNvSpPr>
                  <a:spLocks noEditPoints="1"/>
                </p:cNvSpPr>
                <p:nvPr/>
              </p:nvSpPr>
              <p:spPr bwMode="auto">
                <a:xfrm>
                  <a:off x="11976100" y="1994536"/>
                  <a:ext cx="210566" cy="294792"/>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12"/>
                <p:cNvSpPr/>
                <p:nvPr/>
              </p:nvSpPr>
              <p:spPr bwMode="auto">
                <a:xfrm>
                  <a:off x="11893475" y="2009126"/>
                  <a:ext cx="113382" cy="283994"/>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70" name="文本占位符 12"/>
          <p:cNvSpPr>
            <a:spLocks noGrp="1"/>
          </p:cNvSpPr>
          <p:nvPr>
            <p:ph type="body" sz="quarter" idx="12" hasCustomPrompt="1"/>
          </p:nvPr>
        </p:nvSpPr>
        <p:spPr>
          <a:xfrm>
            <a:off x="1287429" y="4461296"/>
            <a:ext cx="7373913" cy="1199830"/>
          </a:xfrm>
        </p:spPr>
        <p:txBody>
          <a:bodyPr>
            <a:normAutofit/>
          </a:bodyPr>
          <a:lstStyle>
            <a:lvl1pPr marL="0" indent="0">
              <a:buNone/>
              <a:defRPr sz="2000">
                <a:solidFill>
                  <a:schemeClr val="tx1"/>
                </a:solidFill>
              </a:defRPr>
            </a:lvl1pPr>
          </a:lstStyle>
          <a:p>
            <a:pPr lvl="0"/>
            <a:r>
              <a:rPr lang="zh-CN" altLang="en-US" dirty="0"/>
              <a:t>答辩人：北小理</a:t>
            </a:r>
            <a:endParaRPr lang="en-US" altLang="zh-CN" dirty="0"/>
          </a:p>
          <a:p>
            <a:pPr lvl="0"/>
            <a:r>
              <a:rPr lang="zh-CN" altLang="en-US" dirty="0"/>
              <a:t>导　师：京小工</a:t>
            </a:r>
            <a:endParaRPr lang="en-US" altLang="zh-CN" dirty="0"/>
          </a:p>
          <a:p>
            <a:pPr lvl="0"/>
            <a:r>
              <a:rPr lang="zh-CN" altLang="en-US" dirty="0"/>
              <a:t>时　间：</a:t>
            </a:r>
            <a:fld id="{F6F1CC6F-731D-497C-9A0B-70CB610DC019}" type="datetime1">
              <a:rPr lang="zh-CN" altLang="en-US" smtClean="0"/>
            </a:fld>
            <a:endParaRPr lang="zh-CN" altLang="en-US" dirty="0"/>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rotWithShape="1">
          <a:blip r:embed="rId2" cstate="print"/>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3"/>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4" name="直接连接符 3"/>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8928190" y="163258"/>
            <a:ext cx="3269562" cy="6531481"/>
          </a:xfrm>
          <a:prstGeom prst="rect">
            <a:avLst/>
          </a:prstGeom>
        </p:spPr>
      </p:pic>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rPr>
              <a:t>结构大纲</a:t>
            </a:r>
            <a:endPar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endParaRP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8" name="组合 47"/>
              <p:cNvGrpSpPr/>
              <p:nvPr/>
            </p:nvGrpSpPr>
            <p:grpSpPr>
              <a:xfrm>
                <a:off x="2373567" y="1096524"/>
                <a:ext cx="589817" cy="731714"/>
                <a:chOff x="5548313" y="2084388"/>
                <a:chExt cx="547688" cy="679451"/>
              </a:xfrm>
              <a:grpFill/>
            </p:grpSpPr>
            <p:sp>
              <p:nvSpPr>
                <p:cNvPr id="53"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3194779" y="1296598"/>
                <a:ext cx="356817" cy="382445"/>
                <a:chOff x="3792874" y="3156423"/>
                <a:chExt cx="331330" cy="355128"/>
              </a:xfrm>
              <a:grpFill/>
            </p:grpSpPr>
            <p:sp>
              <p:nvSpPr>
                <p:cNvPr id="50"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p:cNvGrpSpPr/>
              <p:nvPr/>
            </p:nvGrpSpPr>
            <p:grpSpPr>
              <a:xfrm>
                <a:off x="3804781" y="283376"/>
                <a:ext cx="521428" cy="548788"/>
                <a:chOff x="6113463" y="3541713"/>
                <a:chExt cx="484188" cy="509588"/>
              </a:xfrm>
              <a:grpFill/>
            </p:grpSpPr>
            <p:sp>
              <p:nvSpPr>
                <p:cNvPr id="4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2372715" y="161759"/>
                <a:ext cx="591521" cy="747103"/>
                <a:chOff x="6108700" y="2066926"/>
                <a:chExt cx="549275" cy="693738"/>
              </a:xfrm>
              <a:grpFill/>
            </p:grpSpPr>
            <p:sp>
              <p:nvSpPr>
                <p:cNvPr id="4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3173775" y="375308"/>
                <a:ext cx="396626" cy="341923"/>
                <a:chOff x="6186488" y="2930526"/>
                <a:chExt cx="368300" cy="317500"/>
              </a:xfrm>
              <a:grpFill/>
            </p:grpSpPr>
            <p:sp>
              <p:nvSpPr>
                <p:cNvPr id="3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样式4">
    <p:spTree>
      <p:nvGrpSpPr>
        <p:cNvPr id="1" name=""/>
        <p:cNvGrpSpPr/>
        <p:nvPr/>
      </p:nvGrpSpPr>
      <p:grpSpPr>
        <a:xfrm>
          <a:off x="0" y="0"/>
          <a:ext cx="0" cy="0"/>
          <a:chOff x="0" y="0"/>
          <a:chExt cx="0" cy="0"/>
        </a:xfrm>
      </p:grpSpPr>
      <p:sp>
        <p:nvSpPr>
          <p:cNvPr id="89" name="椭圆 88"/>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7" name="图片 86"/>
          <p:cNvPicPr>
            <a:picLocks noChangeAspect="1"/>
          </p:cNvPicPr>
          <p:nvPr userDrawn="1"/>
        </p:nvPicPr>
        <p:blipFill rotWithShape="1">
          <a:blip r:embed="rId2" cstate="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0" name="图片 89"/>
          <p:cNvPicPr>
            <a:picLocks noChangeAspect="1"/>
          </p:cNvPicPr>
          <p:nvPr userDrawn="1"/>
        </p:nvPicPr>
        <p:blipFill>
          <a:blip r:embed="rId3" cstate="print"/>
          <a:stretch>
            <a:fillRect/>
          </a:stretch>
        </p:blipFill>
        <p:spPr>
          <a:xfrm>
            <a:off x="9837818" y="252089"/>
            <a:ext cx="1969223" cy="432990"/>
          </a:xfrm>
          <a:prstGeom prst="rect">
            <a:avLst/>
          </a:prstGeom>
        </p:spPr>
      </p:pic>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r="30571" b="46397"/>
          <a:stretch>
            <a:fillRect/>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9" name="矩形 8"/>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4" cstate="print"/>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15" name="矩形 14"/>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stretch>
            <a:fillRect/>
          </a:stretch>
        </p:blipFill>
        <p:spPr>
          <a:xfrm>
            <a:off x="9701847" y="142154"/>
            <a:ext cx="2242503" cy="627682"/>
          </a:xfrm>
          <a:prstGeom prst="rect">
            <a:avLst/>
          </a:prstGeom>
        </p:spPr>
      </p:pic>
      <p:sp>
        <p:nvSpPr>
          <p:cNvPr id="18" name="矩形: 圆角 162"/>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9" name="矩形: 圆角 163"/>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0" name="矩形: 圆角 164"/>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noAutofit/>
          </a:bodyPr>
          <a:lstStyle/>
          <a:p>
            <a:pPr marL="0" marR="0" lvl="0" indent="457200" algn="l" defTabSz="914400" rtl="0" eaLnBrk="1" fontAlgn="auto" latinLnBrk="0" hangingPunct="1">
              <a:lnSpc>
                <a:spcPct val="12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endPar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矩形 43"/>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endPar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endParaRPr lang="zh-CN" altLang="en-US" dirty="0"/>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endParaRPr lang="zh-CN" altLang="en-US" dirty="0"/>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endParaRPr lang="en-US" altLang="zh-CN" dirty="0"/>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p:cNvGrpSpPr/>
              <p:nvPr/>
            </p:nvGrpSpPr>
            <p:grpSpPr>
              <a:xfrm>
                <a:off x="2373567" y="1096524"/>
                <a:ext cx="589817" cy="731714"/>
                <a:chOff x="5548313" y="2084388"/>
                <a:chExt cx="547688" cy="679451"/>
              </a:xfrm>
              <a:solidFill>
                <a:schemeClr val="accent3"/>
              </a:solidFill>
            </p:grpSpPr>
            <p:sp>
              <p:nvSpPr>
                <p:cNvPr id="10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p:cNvGrpSpPr/>
              <p:nvPr/>
            </p:nvGrpSpPr>
            <p:grpSpPr>
              <a:xfrm>
                <a:off x="3194779" y="1296598"/>
                <a:ext cx="356817" cy="382445"/>
                <a:chOff x="3792874" y="3156423"/>
                <a:chExt cx="331330" cy="355128"/>
              </a:xfrm>
              <a:solidFill>
                <a:schemeClr val="accent3"/>
              </a:solidFill>
            </p:grpSpPr>
            <p:sp>
              <p:nvSpPr>
                <p:cNvPr id="10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p:cNvGrpSpPr/>
              <p:nvPr/>
            </p:nvGrpSpPr>
            <p:grpSpPr>
              <a:xfrm>
                <a:off x="3804781" y="283376"/>
                <a:ext cx="521428" cy="548788"/>
                <a:chOff x="6113463" y="3541713"/>
                <a:chExt cx="484188" cy="509588"/>
              </a:xfrm>
              <a:solidFill>
                <a:schemeClr val="accent3"/>
              </a:solidFill>
            </p:grpSpPr>
            <p:sp>
              <p:nvSpPr>
                <p:cNvPr id="9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p:cNvGrpSpPr/>
              <p:nvPr/>
            </p:nvGrpSpPr>
            <p:grpSpPr>
              <a:xfrm>
                <a:off x="2372715" y="161759"/>
                <a:ext cx="591521" cy="747103"/>
                <a:chOff x="6108700" y="2066926"/>
                <a:chExt cx="549275" cy="693738"/>
              </a:xfrm>
              <a:solidFill>
                <a:schemeClr val="accent3"/>
              </a:solidFill>
            </p:grpSpPr>
            <p:sp>
              <p:nvSpPr>
                <p:cNvPr id="9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p:cNvGrpSpPr/>
              <p:nvPr/>
            </p:nvGrpSpPr>
            <p:grpSpPr>
              <a:xfrm>
                <a:off x="3173775" y="375308"/>
                <a:ext cx="396626" cy="341923"/>
                <a:chOff x="6186488" y="2930526"/>
                <a:chExt cx="368300" cy="317500"/>
              </a:xfrm>
              <a:solidFill>
                <a:schemeClr val="accent3"/>
              </a:solidFill>
            </p:grpSpPr>
            <p:sp>
              <p:nvSpPr>
                <p:cNvPr id="9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 name="图片 3"/>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3"/>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任意多边形: 形状 39"/>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 name="标题 47"/>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13" name="文本占位符 87"/>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14" name="文本占位符 53"/>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6"/>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91" name="组合 90"/>
              <p:cNvGrpSpPr/>
              <p:nvPr/>
            </p:nvGrpSpPr>
            <p:grpSpPr>
              <a:xfrm>
                <a:off x="2373567" y="1096524"/>
                <a:ext cx="589817" cy="731714"/>
                <a:chOff x="5548313" y="2084388"/>
                <a:chExt cx="547688" cy="679451"/>
              </a:xfrm>
              <a:solidFill>
                <a:schemeClr val="accent3"/>
              </a:solid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2" name="组合 91"/>
              <p:cNvGrpSpPr/>
              <p:nvPr/>
            </p:nvGrpSpPr>
            <p:grpSpPr>
              <a:xfrm>
                <a:off x="3194779" y="1296598"/>
                <a:ext cx="356817" cy="382445"/>
                <a:chOff x="3792874" y="3156423"/>
                <a:chExt cx="331330" cy="355128"/>
              </a:xfrm>
              <a:solidFill>
                <a:schemeClr val="accent3"/>
              </a:solidFill>
            </p:grpSpPr>
            <p:sp>
              <p:nvSpPr>
                <p:cNvPr id="9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p:cNvGrpSpPr/>
              <p:nvPr/>
            </p:nvGrpSpPr>
            <p:grpSpPr>
              <a:xfrm>
                <a:off x="3804781" y="283376"/>
                <a:ext cx="521428" cy="548788"/>
                <a:chOff x="6113463" y="3541713"/>
                <a:chExt cx="484188" cy="509588"/>
              </a:xfrm>
              <a:solidFill>
                <a:schemeClr val="accent3"/>
              </a:solid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7" name="组合 76"/>
              <p:cNvGrpSpPr/>
              <p:nvPr/>
            </p:nvGrpSpPr>
            <p:grpSpPr>
              <a:xfrm>
                <a:off x="2372715" y="161759"/>
                <a:ext cx="591521" cy="747103"/>
                <a:chOff x="6108700" y="2066926"/>
                <a:chExt cx="549275" cy="693738"/>
              </a:xfrm>
              <a:solidFill>
                <a:schemeClr val="accent3"/>
              </a:solid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73775" y="375308"/>
                <a:ext cx="396626" cy="341923"/>
                <a:chOff x="6186488" y="2930526"/>
                <a:chExt cx="368300" cy="317500"/>
              </a:xfrm>
              <a:solidFill>
                <a:schemeClr val="accent3"/>
              </a:solidFill>
            </p:grpSpPr>
            <p:sp>
              <p:nvSpPr>
                <p:cNvPr id="8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l="1" t="13078" r="-1" b="115"/>
          <a:stretch>
            <a:fillRect/>
          </a:stretch>
        </p:blipFill>
        <p:spPr>
          <a:xfrm>
            <a:off x="0" y="-1"/>
            <a:ext cx="12191999" cy="4362681"/>
          </a:xfrm>
          <a:prstGeom prst="rect">
            <a:avLst/>
          </a:prstGeom>
        </p:spPr>
      </p:pic>
      <p:sp>
        <p:nvSpPr>
          <p:cNvPr id="5" name="矩形 4"/>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69" name="图片 68"/>
          <p:cNvPicPr>
            <a:picLocks noChangeAspect="1"/>
          </p:cNvPicPr>
          <p:nvPr userDrawn="1"/>
        </p:nvPicPr>
        <p:blipFill>
          <a:blip r:embed="rId3" cstate="print"/>
          <a:stretch>
            <a:fillRect/>
          </a:stretch>
        </p:blipFill>
        <p:spPr>
          <a:xfrm>
            <a:off x="4554764" y="861200"/>
            <a:ext cx="3082473" cy="862791"/>
          </a:xfrm>
          <a:prstGeom prst="rect">
            <a:avLst/>
          </a:prstGeom>
        </p:spPr>
      </p:pic>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userDrawn="1"/>
        </p:nvSpPr>
        <p:spPr>
          <a:xfrm>
            <a:off x="-2647787" y="-2281727"/>
            <a:ext cx="6031920" cy="111722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rPr>
              <a:t>0</a:t>
            </a:r>
            <a:endParaRPr kumimoji="0" lang="zh-CN" altLang="en-US"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grpSp>
        <p:nvGrpSpPr>
          <p:cNvPr id="9" name="Group 6"/>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sp>
        <p:nvSpPr>
          <p:cNvPr id="25" name="矩形 24"/>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2373567" y="1096524"/>
                <a:ext cx="589817" cy="731714"/>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3194779" y="1296598"/>
                <a:ext cx="356817" cy="382445"/>
                <a:chOff x="3792874" y="3156423"/>
                <a:chExt cx="331330" cy="355128"/>
              </a:xfrm>
              <a:grpFill/>
            </p:grpSpPr>
            <p:sp>
              <p:nvSpPr>
                <p:cNvPr id="10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p:cNvGrpSpPr/>
              <p:nvPr/>
            </p:nvGrpSpPr>
            <p:grpSpPr>
              <a:xfrm>
                <a:off x="3804781" y="283376"/>
                <a:ext cx="521428" cy="5487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8" name="组合 87"/>
              <p:cNvGrpSpPr/>
              <p:nvPr/>
            </p:nvGrpSpPr>
            <p:grpSpPr>
              <a:xfrm>
                <a:off x="2372715" y="161759"/>
                <a:ext cx="591521" cy="747103"/>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3173775" y="375308"/>
                <a:ext cx="396626" cy="341923"/>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页样式1-一段一图-1">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2373567" y="1096524"/>
                <a:ext cx="589817" cy="731714"/>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3194779" y="1296598"/>
                <a:ext cx="356817" cy="382445"/>
                <a:chOff x="3792874" y="3156423"/>
                <a:chExt cx="331330" cy="355128"/>
              </a:xfrm>
              <a:grpFill/>
            </p:grpSpPr>
            <p:sp>
              <p:nvSpPr>
                <p:cNvPr id="10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p:cNvGrpSpPr/>
              <p:nvPr/>
            </p:nvGrpSpPr>
            <p:grpSpPr>
              <a:xfrm>
                <a:off x="3804781" y="283376"/>
                <a:ext cx="521428" cy="5487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8" name="组合 87"/>
              <p:cNvGrpSpPr/>
              <p:nvPr/>
            </p:nvGrpSpPr>
            <p:grpSpPr>
              <a:xfrm>
                <a:off x="2372715" y="161759"/>
                <a:ext cx="591521" cy="747103"/>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3173775" y="375308"/>
                <a:ext cx="396626" cy="341923"/>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7"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1-一段一图-2">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2-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6"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页样式2-一段一图-2">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stretch>
            <a:fillRect/>
          </a:stretch>
        </p:blipFill>
        <p:spPr>
          <a:xfrm>
            <a:off x="9790193" y="252089"/>
            <a:ext cx="1969223" cy="432990"/>
          </a:xfrm>
          <a:prstGeom prst="rect">
            <a:avLst/>
          </a:prstGeom>
        </p:spPr>
      </p:pic>
    </p:spTree>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pic>
        <p:nvPicPr>
          <p:cNvPr id="98" name="图片 97"/>
          <p:cNvPicPr>
            <a:picLocks noChangeAspect="1"/>
          </p:cNvPicPr>
          <p:nvPr userDrawn="1"/>
        </p:nvPicPr>
        <p:blipFill>
          <a:blip r:embed="rId2" cstate="print"/>
          <a:stretch>
            <a:fillRect/>
          </a:stretch>
        </p:blipFill>
        <p:spPr>
          <a:xfrm>
            <a:off x="10277475" y="241566"/>
            <a:ext cx="1819275" cy="509219"/>
          </a:xfrm>
          <a:prstGeom prst="rect">
            <a:avLst/>
          </a:prstGeom>
        </p:spPr>
      </p:pic>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2"/>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PA-矩形 7"/>
          <p:cNvSpPr/>
          <p:nvPr userDrawn="1">
            <p:custDataLst>
              <p:tags r:id="rId3"/>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8" name="标题 47"/>
          <p:cNvSpPr>
            <a:spLocks noGrp="1"/>
          </p:cNvSpPr>
          <p:nvPr>
            <p:ph type="title" hasCustomPrompt="1"/>
          </p:nvPr>
        </p:nvSpPr>
        <p:spPr>
          <a:xfrm>
            <a:off x="5143364" y="2558484"/>
            <a:ext cx="6206079"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38" name="文本占位符 53"/>
          <p:cNvSpPr>
            <a:spLocks noGrp="1"/>
          </p:cNvSpPr>
          <p:nvPr>
            <p:ph type="body" sz="quarter" idx="16" hasCustomPrompt="1"/>
          </p:nvPr>
        </p:nvSpPr>
        <p:spPr>
          <a:xfrm>
            <a:off x="5143364" y="4185030"/>
            <a:ext cx="6229674"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页样式3-一段一图-1">
    <p:spTree>
      <p:nvGrpSpPr>
        <p:cNvPr id="1" name=""/>
        <p:cNvGrpSpPr/>
        <p:nvPr/>
      </p:nvGrpSpPr>
      <p:grpSpPr>
        <a:xfrm>
          <a:off x="0" y="0"/>
          <a:ext cx="0" cy="0"/>
          <a:chOff x="0" y="0"/>
          <a:chExt cx="0" cy="0"/>
        </a:xfrm>
      </p:grpSpPr>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页样式４-一段一图-1">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0" name="图片 14"/>
          <p:cNvPicPr>
            <a:picLocks noChangeAspect="1"/>
          </p:cNvPicPr>
          <p:nvPr userDrawn="1"/>
        </p:nvPicPr>
        <p:blipFill>
          <a:blip r:embed="rId2" cstate="print"/>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页样式４-一段一图-2">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rotWithShape="1">
          <a:blip r:embed="rId2" cstate="print"/>
          <a:srcRect l="-333"/>
          <a:stretch>
            <a:fillRect/>
          </a:stretch>
        </p:blipFill>
        <p:spPr>
          <a:xfrm>
            <a:off x="11282579" y="252089"/>
            <a:ext cx="432990" cy="432990"/>
          </a:xfrm>
          <a:prstGeom prst="rect">
            <a:avLst/>
          </a:prstGeom>
        </p:spPr>
      </p:pic>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78"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79" name="组合 78"/>
              <p:cNvGrpSpPr/>
              <p:nvPr/>
            </p:nvGrpSpPr>
            <p:grpSpPr>
              <a:xfrm>
                <a:off x="2373567" y="1096524"/>
                <a:ext cx="589817" cy="731714"/>
                <a:chOff x="5548313" y="2084388"/>
                <a:chExt cx="547688" cy="679451"/>
              </a:xfrm>
              <a:grpFill/>
            </p:grpSpPr>
            <p:sp>
              <p:nvSpPr>
                <p:cNvPr id="8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0" name="组合 79"/>
              <p:cNvGrpSpPr/>
              <p:nvPr/>
            </p:nvGrpSpPr>
            <p:grpSpPr>
              <a:xfrm>
                <a:off x="3194779" y="1296598"/>
                <a:ext cx="356817" cy="382445"/>
                <a:chOff x="3792874" y="3156423"/>
                <a:chExt cx="331330" cy="355128"/>
              </a:xfrm>
              <a:grpFill/>
            </p:grpSpPr>
            <p:sp>
              <p:nvSpPr>
                <p:cNvPr id="8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p:cNvGrpSpPr/>
              <p:nvPr/>
            </p:nvGrpSpPr>
            <p:grpSpPr>
              <a:xfrm>
                <a:off x="3804781" y="283376"/>
                <a:ext cx="521428" cy="548788"/>
                <a:chOff x="6113463" y="3541713"/>
                <a:chExt cx="484188" cy="509588"/>
              </a:xfrm>
              <a:grpFill/>
            </p:grpSpPr>
            <p:sp>
              <p:nvSpPr>
                <p:cNvPr id="7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5" name="组合 64"/>
              <p:cNvGrpSpPr/>
              <p:nvPr/>
            </p:nvGrpSpPr>
            <p:grpSpPr>
              <a:xfrm>
                <a:off x="2372715" y="161759"/>
                <a:ext cx="591521" cy="747103"/>
                <a:chOff x="6108700" y="2066926"/>
                <a:chExt cx="549275" cy="693738"/>
              </a:xfrm>
              <a:grpFill/>
            </p:grpSpPr>
            <p:sp>
              <p:nvSpPr>
                <p:cNvPr id="7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6" name="组合 65"/>
              <p:cNvGrpSpPr/>
              <p:nvPr/>
            </p:nvGrpSpPr>
            <p:grpSpPr>
              <a:xfrm>
                <a:off x="3173775" y="375308"/>
                <a:ext cx="396626" cy="341923"/>
                <a:chOff x="6186488" y="2930526"/>
                <a:chExt cx="368300" cy="317500"/>
              </a:xfrm>
              <a:grpFill/>
            </p:grpSpPr>
            <p:sp>
              <p:nvSpPr>
                <p:cNvPr id="7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6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样式5-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78"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79" name="组合 78"/>
              <p:cNvGrpSpPr/>
              <p:nvPr/>
            </p:nvGrpSpPr>
            <p:grpSpPr>
              <a:xfrm>
                <a:off x="2373567" y="1096524"/>
                <a:ext cx="589817" cy="731714"/>
                <a:chOff x="5548313" y="2084388"/>
                <a:chExt cx="547688" cy="679451"/>
              </a:xfrm>
              <a:grpFill/>
            </p:grpSpPr>
            <p:sp>
              <p:nvSpPr>
                <p:cNvPr id="8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0" name="组合 79"/>
              <p:cNvGrpSpPr/>
              <p:nvPr/>
            </p:nvGrpSpPr>
            <p:grpSpPr>
              <a:xfrm>
                <a:off x="3194779" y="1296598"/>
                <a:ext cx="356817" cy="382445"/>
                <a:chOff x="3792874" y="3156423"/>
                <a:chExt cx="331330" cy="355128"/>
              </a:xfrm>
              <a:grpFill/>
            </p:grpSpPr>
            <p:sp>
              <p:nvSpPr>
                <p:cNvPr id="8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p:cNvGrpSpPr/>
              <p:nvPr/>
            </p:nvGrpSpPr>
            <p:grpSpPr>
              <a:xfrm>
                <a:off x="3804781" y="283376"/>
                <a:ext cx="521428" cy="548788"/>
                <a:chOff x="6113463" y="3541713"/>
                <a:chExt cx="484188" cy="509588"/>
              </a:xfrm>
              <a:grpFill/>
            </p:grpSpPr>
            <p:sp>
              <p:nvSpPr>
                <p:cNvPr id="7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5" name="组合 64"/>
              <p:cNvGrpSpPr/>
              <p:nvPr/>
            </p:nvGrpSpPr>
            <p:grpSpPr>
              <a:xfrm>
                <a:off x="2372715" y="161759"/>
                <a:ext cx="591521" cy="747103"/>
                <a:chOff x="6108700" y="2066926"/>
                <a:chExt cx="549275" cy="693738"/>
              </a:xfrm>
              <a:grpFill/>
            </p:grpSpPr>
            <p:sp>
              <p:nvSpPr>
                <p:cNvPr id="7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6" name="组合 65"/>
              <p:cNvGrpSpPr/>
              <p:nvPr/>
            </p:nvGrpSpPr>
            <p:grpSpPr>
              <a:xfrm>
                <a:off x="3173775" y="375308"/>
                <a:ext cx="396626" cy="341923"/>
                <a:chOff x="6186488" y="2930526"/>
                <a:chExt cx="368300" cy="317500"/>
              </a:xfrm>
              <a:grpFill/>
            </p:grpSpPr>
            <p:sp>
              <p:nvSpPr>
                <p:cNvPr id="7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6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6"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页样式5-一段一图-2">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print"/>
          <a:srcRect l="-333"/>
          <a:stretch>
            <a:fillRect/>
          </a:stretch>
        </p:blipFill>
        <p:spPr>
          <a:xfrm>
            <a:off x="11282579" y="252089"/>
            <a:ext cx="432990" cy="432990"/>
          </a:xfrm>
          <a:prstGeom prst="rect">
            <a:avLst/>
          </a:prstGeom>
        </p:spPr>
      </p:pic>
    </p:spTree>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2" name="组合 61"/>
              <p:cNvGrpSpPr/>
              <p:nvPr/>
            </p:nvGrpSpPr>
            <p:grpSpPr>
              <a:xfrm>
                <a:off x="2373567" y="1096524"/>
                <a:ext cx="589817" cy="731714"/>
                <a:chOff x="5548313" y="2084388"/>
                <a:chExt cx="547688" cy="679451"/>
              </a:xfrm>
              <a:grpFill/>
            </p:grpSpPr>
            <p:sp>
              <p:nvSpPr>
                <p:cNvPr id="6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3194779" y="1296598"/>
                <a:ext cx="356817" cy="382445"/>
                <a:chOff x="3792874" y="3156423"/>
                <a:chExt cx="331330" cy="355128"/>
              </a:xfrm>
              <a:grpFill/>
            </p:grpSpPr>
            <p:sp>
              <p:nvSpPr>
                <p:cNvPr id="6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p:cNvGrpSpPr/>
              <p:nvPr/>
            </p:nvGrpSpPr>
            <p:grpSpPr>
              <a:xfrm>
                <a:off x="3804781" y="283376"/>
                <a:ext cx="521428" cy="548788"/>
                <a:chOff x="6113463" y="3541713"/>
                <a:chExt cx="484188" cy="509588"/>
              </a:xfrm>
              <a:grpFill/>
            </p:grpSpPr>
            <p:sp>
              <p:nvSpPr>
                <p:cNvPr id="5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2372715" y="161759"/>
                <a:ext cx="591521" cy="747103"/>
                <a:chOff x="6108700" y="2066926"/>
                <a:chExt cx="549275" cy="693738"/>
              </a:xfrm>
              <a:grpFill/>
            </p:grpSpPr>
            <p:sp>
              <p:nvSpPr>
                <p:cNvPr id="5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3173775" y="375308"/>
                <a:ext cx="396626" cy="341923"/>
                <a:chOff x="6186488" y="2930526"/>
                <a:chExt cx="368300" cy="317500"/>
              </a:xfrm>
              <a:grpFill/>
            </p:grpSpPr>
            <p:sp>
              <p:nvSpPr>
                <p:cNvPr id="5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内页样式6-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2" name="组合 61"/>
              <p:cNvGrpSpPr/>
              <p:nvPr/>
            </p:nvGrpSpPr>
            <p:grpSpPr>
              <a:xfrm>
                <a:off x="2373567" y="1096524"/>
                <a:ext cx="589817" cy="731714"/>
                <a:chOff x="5548313" y="2084388"/>
                <a:chExt cx="547688" cy="679451"/>
              </a:xfrm>
              <a:grpFill/>
            </p:grpSpPr>
            <p:sp>
              <p:nvSpPr>
                <p:cNvPr id="6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3194779" y="1296598"/>
                <a:ext cx="356817" cy="382445"/>
                <a:chOff x="3792874" y="3156423"/>
                <a:chExt cx="331330" cy="355128"/>
              </a:xfrm>
              <a:grpFill/>
            </p:grpSpPr>
            <p:sp>
              <p:nvSpPr>
                <p:cNvPr id="6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p:cNvGrpSpPr/>
              <p:nvPr/>
            </p:nvGrpSpPr>
            <p:grpSpPr>
              <a:xfrm>
                <a:off x="3804781" y="283376"/>
                <a:ext cx="521428" cy="548788"/>
                <a:chOff x="6113463" y="3541713"/>
                <a:chExt cx="484188" cy="509588"/>
              </a:xfrm>
              <a:grpFill/>
            </p:grpSpPr>
            <p:sp>
              <p:nvSpPr>
                <p:cNvPr id="5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2372715" y="161759"/>
                <a:ext cx="591521" cy="747103"/>
                <a:chOff x="6108700" y="2066926"/>
                <a:chExt cx="549275" cy="693738"/>
              </a:xfrm>
              <a:grpFill/>
            </p:grpSpPr>
            <p:sp>
              <p:nvSpPr>
                <p:cNvPr id="5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3173775" y="375308"/>
                <a:ext cx="396626" cy="341923"/>
                <a:chOff x="6186488" y="2930526"/>
                <a:chExt cx="368300" cy="317500"/>
              </a:xfrm>
              <a:grpFill/>
            </p:grpSpPr>
            <p:sp>
              <p:nvSpPr>
                <p:cNvPr id="5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69"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内页样式6-一段一图-2">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stretch>
            <a:fillRect/>
          </a:stretch>
        </p:blipFill>
        <p:spPr>
          <a:xfrm>
            <a:off x="9590168" y="252089"/>
            <a:ext cx="1969223" cy="432990"/>
          </a:xfrm>
          <a:prstGeom prst="rect">
            <a:avLst/>
          </a:prstGeom>
        </p:spPr>
      </p:pic>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任意多边形: 形状 83"/>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48" name="标题 47"/>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endParaRPr lang="zh-CN" altLang="en-US" dirty="0"/>
          </a:p>
        </p:txBody>
      </p:sp>
      <p:sp>
        <p:nvSpPr>
          <p:cNvPr id="38" name="文本占位符 53"/>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Freeform 6"/>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2" name="组合 71"/>
              <p:cNvGrpSpPr/>
              <p:nvPr/>
            </p:nvGrpSpPr>
            <p:grpSpPr>
              <a:xfrm>
                <a:off x="2373567" y="1096524"/>
                <a:ext cx="589817" cy="731714"/>
                <a:chOff x="5548313" y="2084388"/>
                <a:chExt cx="547688" cy="679451"/>
              </a:xfrm>
              <a:solidFill>
                <a:schemeClr val="accent3"/>
              </a:solidFill>
            </p:grpSpPr>
            <p:sp>
              <p:nvSpPr>
                <p:cNvPr id="7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3194779" y="1296598"/>
                <a:ext cx="356817" cy="382445"/>
                <a:chOff x="3792874" y="3156423"/>
                <a:chExt cx="331330" cy="355128"/>
              </a:xfrm>
              <a:solidFill>
                <a:schemeClr val="accent3"/>
              </a:solidFill>
            </p:grpSpPr>
            <p:sp>
              <p:nvSpPr>
                <p:cNvPr id="7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p:cNvGrpSpPr/>
              <p:nvPr/>
            </p:nvGrpSpPr>
            <p:grpSpPr>
              <a:xfrm>
                <a:off x="3804781" y="283376"/>
                <a:ext cx="521428" cy="548788"/>
                <a:chOff x="6113463" y="3541713"/>
                <a:chExt cx="484188" cy="509588"/>
              </a:xfrm>
              <a:solidFill>
                <a:schemeClr val="accent3"/>
              </a:solidFill>
            </p:grpSpPr>
            <p:sp>
              <p:nvSpPr>
                <p:cNvPr id="6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3" name="组合 42"/>
              <p:cNvGrpSpPr/>
              <p:nvPr/>
            </p:nvGrpSpPr>
            <p:grpSpPr>
              <a:xfrm>
                <a:off x="2372715" y="161759"/>
                <a:ext cx="591521" cy="747103"/>
                <a:chOff x="6108700" y="2066926"/>
                <a:chExt cx="549275" cy="693738"/>
              </a:xfrm>
              <a:solidFill>
                <a:schemeClr val="accent3"/>
              </a:solidFill>
            </p:grpSpPr>
            <p:sp>
              <p:nvSpPr>
                <p:cNvPr id="6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4" name="组合 43"/>
              <p:cNvGrpSpPr/>
              <p:nvPr/>
            </p:nvGrpSpPr>
            <p:grpSpPr>
              <a:xfrm>
                <a:off x="3173775" y="375308"/>
                <a:ext cx="396626" cy="341923"/>
                <a:chOff x="6186488" y="2930526"/>
                <a:chExt cx="368300" cy="317500"/>
              </a:xfrm>
              <a:solidFill>
                <a:schemeClr val="accent3"/>
              </a:solidFill>
            </p:grpSpPr>
            <p:sp>
              <p:nvSpPr>
                <p:cNvPr id="6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12"/>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7" name="组合 56"/>
              <p:cNvGrpSpPr/>
              <p:nvPr/>
            </p:nvGrpSpPr>
            <p:grpSpPr>
              <a:xfrm>
                <a:off x="2373567" y="1096524"/>
                <a:ext cx="589817" cy="731714"/>
                <a:chOff x="5548313" y="2084388"/>
                <a:chExt cx="547688" cy="679451"/>
              </a:xfrm>
              <a:grpFill/>
            </p:grpSpPr>
            <p:sp>
              <p:nvSpPr>
                <p:cNvPr id="6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8" name="组合 57"/>
              <p:cNvGrpSpPr/>
              <p:nvPr/>
            </p:nvGrpSpPr>
            <p:grpSpPr>
              <a:xfrm>
                <a:off x="3194779" y="1296598"/>
                <a:ext cx="356817" cy="382445"/>
                <a:chOff x="3792874" y="3156423"/>
                <a:chExt cx="331330" cy="355128"/>
              </a:xfrm>
              <a:grpFill/>
            </p:grpSpPr>
            <p:sp>
              <p:nvSpPr>
                <p:cNvPr id="5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p:cNvGrpSpPr/>
              <p:nvPr/>
            </p:nvGrpSpPr>
            <p:grpSpPr>
              <a:xfrm>
                <a:off x="3804781" y="283376"/>
                <a:ext cx="521428" cy="548788"/>
                <a:chOff x="6113463" y="3541713"/>
                <a:chExt cx="484188" cy="509588"/>
              </a:xfrm>
              <a:grpFill/>
            </p:grpSpPr>
            <p:sp>
              <p:nvSpPr>
                <p:cNvPr id="5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2372715" y="161759"/>
                <a:ext cx="591521" cy="747103"/>
                <a:chOff x="6108700" y="2066926"/>
                <a:chExt cx="549275" cy="693738"/>
              </a:xfrm>
              <a:grpFill/>
            </p:grpSpPr>
            <p:sp>
              <p:nvSpPr>
                <p:cNvPr id="5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3173775" y="375308"/>
                <a:ext cx="396626" cy="341923"/>
                <a:chOff x="6186488" y="2930526"/>
                <a:chExt cx="368300" cy="317500"/>
              </a:xfrm>
              <a:grpFill/>
            </p:grpSpPr>
            <p:sp>
              <p:nvSpPr>
                <p:cNvPr id="4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内页样式7-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7" name="组合 56"/>
              <p:cNvGrpSpPr/>
              <p:nvPr/>
            </p:nvGrpSpPr>
            <p:grpSpPr>
              <a:xfrm>
                <a:off x="2373567" y="1096524"/>
                <a:ext cx="589817" cy="731714"/>
                <a:chOff x="5548313" y="2084388"/>
                <a:chExt cx="547688" cy="679451"/>
              </a:xfrm>
              <a:grpFill/>
            </p:grpSpPr>
            <p:sp>
              <p:nvSpPr>
                <p:cNvPr id="6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8" name="组合 57"/>
              <p:cNvGrpSpPr/>
              <p:nvPr/>
            </p:nvGrpSpPr>
            <p:grpSpPr>
              <a:xfrm>
                <a:off x="3194779" y="1296598"/>
                <a:ext cx="356817" cy="382445"/>
                <a:chOff x="3792874" y="3156423"/>
                <a:chExt cx="331330" cy="355128"/>
              </a:xfrm>
              <a:grpFill/>
            </p:grpSpPr>
            <p:sp>
              <p:nvSpPr>
                <p:cNvPr id="5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p:cNvGrpSpPr/>
              <p:nvPr/>
            </p:nvGrpSpPr>
            <p:grpSpPr>
              <a:xfrm>
                <a:off x="3804781" y="283376"/>
                <a:ext cx="521428" cy="548788"/>
                <a:chOff x="6113463" y="3541713"/>
                <a:chExt cx="484188" cy="509588"/>
              </a:xfrm>
              <a:grpFill/>
            </p:grpSpPr>
            <p:sp>
              <p:nvSpPr>
                <p:cNvPr id="5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2372715" y="161759"/>
                <a:ext cx="591521" cy="747103"/>
                <a:chOff x="6108700" y="2066926"/>
                <a:chExt cx="549275" cy="693738"/>
              </a:xfrm>
              <a:grpFill/>
            </p:grpSpPr>
            <p:sp>
              <p:nvSpPr>
                <p:cNvPr id="5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3173775" y="375308"/>
                <a:ext cx="396626" cy="341923"/>
                <a:chOff x="6186488" y="2930526"/>
                <a:chExt cx="368300" cy="317500"/>
              </a:xfrm>
              <a:grpFill/>
            </p:grpSpPr>
            <p:sp>
              <p:nvSpPr>
                <p:cNvPr id="4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64"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内页样式7-一段一图-2">
    <p:spTree>
      <p:nvGrpSpPr>
        <p:cNvPr id="1" name=""/>
        <p:cNvGrpSpPr/>
        <p:nvPr/>
      </p:nvGrpSpPr>
      <p:grpSpPr>
        <a:xfrm>
          <a:off x="0" y="0"/>
          <a:ext cx="0" cy="0"/>
          <a:chOff x="0" y="0"/>
          <a:chExt cx="0" cy="0"/>
        </a:xfrm>
      </p:grpSpPr>
      <p:sp>
        <p:nvSpPr>
          <p:cNvPr id="34" name="文本框 33"/>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sp>
        <p:nvSpPr>
          <p:cNvPr id="7" name="矩形 6"/>
          <p:cNvSpPr/>
          <p:nvPr userDrawn="1"/>
        </p:nvSpPr>
        <p:spPr>
          <a:xfrm>
            <a:off x="9385300" y="-82550"/>
            <a:ext cx="2363787" cy="84520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385300" y="0"/>
            <a:ext cx="2363788"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stretch>
            <a:fillRect/>
          </a:stretch>
        </p:blipFill>
        <p:spPr>
          <a:xfrm>
            <a:off x="9590168" y="188589"/>
            <a:ext cx="1969223" cy="432990"/>
          </a:xfrm>
          <a:prstGeom prst="rect">
            <a:avLst/>
          </a:prstGeom>
        </p:spPr>
      </p:pic>
    </p:spTree>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内页样式8-常规">
    <p:spTree>
      <p:nvGrpSpPr>
        <p:cNvPr id="1" name=""/>
        <p:cNvGrpSpPr/>
        <p:nvPr/>
      </p:nvGrpSpPr>
      <p:grpSpPr>
        <a:xfrm>
          <a:off x="0" y="0"/>
          <a:ext cx="0" cy="0"/>
          <a:chOff x="0" y="0"/>
          <a:chExt cx="0" cy="0"/>
        </a:xfrm>
      </p:grpSpPr>
      <p:sp>
        <p:nvSpPr>
          <p:cNvPr id="7" name="矩形 6"/>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6" name="组合 55"/>
              <p:cNvGrpSpPr/>
              <p:nvPr/>
            </p:nvGrpSpPr>
            <p:grpSpPr>
              <a:xfrm>
                <a:off x="2373567" y="1096524"/>
                <a:ext cx="589817" cy="731714"/>
                <a:chOff x="5548313" y="2084388"/>
                <a:chExt cx="547688" cy="679451"/>
              </a:xfrm>
              <a:grpFill/>
            </p:grpSpPr>
            <p:sp>
              <p:nvSpPr>
                <p:cNvPr id="6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3194779" y="1296598"/>
                <a:ext cx="356817" cy="382445"/>
                <a:chOff x="3792874" y="3156423"/>
                <a:chExt cx="331330" cy="355128"/>
              </a:xfrm>
              <a:grpFill/>
            </p:grpSpPr>
            <p:sp>
              <p:nvSpPr>
                <p:cNvPr id="5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p:cNvGrpSpPr/>
              <p:nvPr/>
            </p:nvGrpSpPr>
            <p:grpSpPr>
              <a:xfrm>
                <a:off x="3804781" y="283376"/>
                <a:ext cx="521428" cy="548788"/>
                <a:chOff x="6113463" y="3541713"/>
                <a:chExt cx="484188" cy="509588"/>
              </a:xfrm>
              <a:grpFill/>
            </p:grpSpPr>
            <p:sp>
              <p:nvSpPr>
                <p:cNvPr id="5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2372715" y="161759"/>
                <a:ext cx="591521" cy="747103"/>
                <a:chOff x="6108700" y="2066926"/>
                <a:chExt cx="549275" cy="693738"/>
              </a:xfrm>
              <a:grpFill/>
            </p:grpSpPr>
            <p:sp>
              <p:nvSpPr>
                <p:cNvPr id="5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3173775" y="375308"/>
                <a:ext cx="396626" cy="341923"/>
                <a:chOff x="6186488" y="2930526"/>
                <a:chExt cx="368300" cy="317500"/>
              </a:xfrm>
              <a:grpFill/>
            </p:grpSpPr>
            <p:sp>
              <p:nvSpPr>
                <p:cNvPr id="4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内页样式8-一段一图-1">
    <p:spTree>
      <p:nvGrpSpPr>
        <p:cNvPr id="1" name=""/>
        <p:cNvGrpSpPr/>
        <p:nvPr/>
      </p:nvGrpSpPr>
      <p:grpSpPr>
        <a:xfrm>
          <a:off x="0" y="0"/>
          <a:ext cx="0" cy="0"/>
          <a:chOff x="0" y="0"/>
          <a:chExt cx="0" cy="0"/>
        </a:xfrm>
      </p:grpSpPr>
      <p:sp>
        <p:nvSpPr>
          <p:cNvPr id="7" name="矩形 6"/>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6" name="组合 55"/>
              <p:cNvGrpSpPr/>
              <p:nvPr/>
            </p:nvGrpSpPr>
            <p:grpSpPr>
              <a:xfrm>
                <a:off x="2373567" y="1096524"/>
                <a:ext cx="589817" cy="731714"/>
                <a:chOff x="5548313" y="2084388"/>
                <a:chExt cx="547688" cy="679451"/>
              </a:xfrm>
              <a:grpFill/>
            </p:grpSpPr>
            <p:sp>
              <p:nvSpPr>
                <p:cNvPr id="6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3194779" y="1296598"/>
                <a:ext cx="356817" cy="382445"/>
                <a:chOff x="3792874" y="3156423"/>
                <a:chExt cx="331330" cy="355128"/>
              </a:xfrm>
              <a:grpFill/>
            </p:grpSpPr>
            <p:sp>
              <p:nvSpPr>
                <p:cNvPr id="5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p:cNvGrpSpPr/>
              <p:nvPr/>
            </p:nvGrpSpPr>
            <p:grpSpPr>
              <a:xfrm>
                <a:off x="3804781" y="283376"/>
                <a:ext cx="521428" cy="548788"/>
                <a:chOff x="6113463" y="3541713"/>
                <a:chExt cx="484188" cy="509588"/>
              </a:xfrm>
              <a:grpFill/>
            </p:grpSpPr>
            <p:sp>
              <p:nvSpPr>
                <p:cNvPr id="5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2372715" y="161759"/>
                <a:ext cx="591521" cy="747103"/>
                <a:chOff x="6108700" y="2066926"/>
                <a:chExt cx="549275" cy="693738"/>
              </a:xfrm>
              <a:grpFill/>
            </p:grpSpPr>
            <p:sp>
              <p:nvSpPr>
                <p:cNvPr id="5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3173775" y="375308"/>
                <a:ext cx="396626" cy="341923"/>
                <a:chOff x="6186488" y="2930526"/>
                <a:chExt cx="368300" cy="317500"/>
              </a:xfrm>
              <a:grpFill/>
            </p:grpSpPr>
            <p:sp>
              <p:nvSpPr>
                <p:cNvPr id="4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2"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内页样式8-一段一图-2">
    <p:spTree>
      <p:nvGrpSpPr>
        <p:cNvPr id="1" name=""/>
        <p:cNvGrpSpPr/>
        <p:nvPr/>
      </p:nvGrpSpPr>
      <p:grpSpPr>
        <a:xfrm>
          <a:off x="0" y="0"/>
          <a:ext cx="0" cy="0"/>
          <a:chOff x="0" y="0"/>
          <a:chExt cx="0" cy="0"/>
        </a:xfrm>
      </p:grpSpPr>
      <p:sp>
        <p:nvSpPr>
          <p:cNvPr id="7" name="矩形 6"/>
          <p:cNvSpPr/>
          <p:nvPr userDrawn="1"/>
        </p:nvSpPr>
        <p:spPr>
          <a:xfrm>
            <a:off x="11144922" y="6188075"/>
            <a:ext cx="72379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9488246" y="0"/>
            <a:ext cx="2380466"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spTree>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样式2-尾页">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3"/>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stretch>
            <a:fillRect/>
          </a:stretch>
        </p:blipFill>
        <p:spPr>
          <a:xfrm>
            <a:off x="4974749" y="1401223"/>
            <a:ext cx="2256308" cy="631546"/>
          </a:xfrm>
          <a:prstGeom prst="rect">
            <a:avLst/>
          </a:prstGeom>
        </p:spPr>
      </p:pic>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28" r="23340"/>
          <a:stretch>
            <a:fillRect/>
          </a:stretch>
        </p:blipFill>
        <p:spPr>
          <a:xfrm>
            <a:off x="4303956" y="0"/>
            <a:ext cx="7888043" cy="6858000"/>
          </a:xfrm>
          <a:prstGeom prst="rect">
            <a:avLst/>
          </a:prstGeom>
        </p:spPr>
      </p:pic>
      <p:sp>
        <p:nvSpPr>
          <p:cNvPr id="7" name="矩形 6"/>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64" name="组合 63"/>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64" name="组合 63"/>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4768810" y="7452"/>
            <a:ext cx="7423189" cy="6850548"/>
          </a:xfrm>
          <a:prstGeom prst="rect">
            <a:avLst/>
          </a:prstGeom>
        </p:spPr>
      </p:pic>
      <p:sp>
        <p:nvSpPr>
          <p:cNvPr id="7" name="矩形 6"/>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41" name="组合 40"/>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9.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4.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5.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_rels/slideMaster16.xml.rels><?xml version="1.0" encoding="UTF-8" standalone="yes"?>
<Relationships xmlns="http://schemas.openxmlformats.org/package/2006/relationships"><Relationship Id="rId5" Type="http://schemas.openxmlformats.org/officeDocument/2006/relationships/theme" Target="../theme/theme16.xml"/><Relationship Id="rId4" Type="http://schemas.openxmlformats.org/officeDocument/2006/relationships/slideLayout" Target="../slideLayouts/slideLayout31.xml"/><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32.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41.xml"/><Relationship Id="rId8" Type="http://schemas.openxmlformats.org/officeDocument/2006/relationships/slideLayout" Target="../slideLayouts/slideLayout40.xml"/><Relationship Id="rId7" Type="http://schemas.openxmlformats.org/officeDocument/2006/relationships/slideLayout" Target="../slideLayouts/slideLayout39.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5" Type="http://schemas.openxmlformats.org/officeDocument/2006/relationships/theme" Target="../theme/theme18.xml"/><Relationship Id="rId24" Type="http://schemas.openxmlformats.org/officeDocument/2006/relationships/slideLayout" Target="../slideLayouts/slideLayout56.xml"/><Relationship Id="rId23" Type="http://schemas.openxmlformats.org/officeDocument/2006/relationships/slideLayout" Target="../slideLayouts/slideLayout55.xml"/><Relationship Id="rId22" Type="http://schemas.openxmlformats.org/officeDocument/2006/relationships/slideLayout" Target="../slideLayouts/slideLayout54.xml"/><Relationship Id="rId21" Type="http://schemas.openxmlformats.org/officeDocument/2006/relationships/slideLayout" Target="../slideLayouts/slideLayout53.xml"/><Relationship Id="rId20" Type="http://schemas.openxmlformats.org/officeDocument/2006/relationships/slideLayout" Target="../slideLayouts/slideLayout52.xml"/><Relationship Id="rId2" Type="http://schemas.openxmlformats.org/officeDocument/2006/relationships/slideLayout" Target="../slideLayouts/slideLayout34.xml"/><Relationship Id="rId19" Type="http://schemas.openxmlformats.org/officeDocument/2006/relationships/slideLayout" Target="../slideLayouts/slideLayout51.xml"/><Relationship Id="rId18" Type="http://schemas.openxmlformats.org/officeDocument/2006/relationships/slideLayout" Target="../slideLayouts/slideLayout50.xml"/><Relationship Id="rId17" Type="http://schemas.openxmlformats.org/officeDocument/2006/relationships/slideLayout" Target="../slideLayouts/slideLayout49.xml"/><Relationship Id="rId16" Type="http://schemas.openxmlformats.org/officeDocument/2006/relationships/slideLayout" Target="../slideLayouts/slideLayout48.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 Type="http://schemas.openxmlformats.org/officeDocument/2006/relationships/slideLayout" Target="../slideLayouts/slideLayout33.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6.xml"/><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6.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4"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9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1"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3.xml"/><Relationship Id="rId2" Type="http://schemas.openxmlformats.org/officeDocument/2006/relationships/image" Target="../media/image40.webp"/><Relationship Id="rId1" Type="http://schemas.openxmlformats.org/officeDocument/2006/relationships/tags" Target="../tags/tag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33.xml"/><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tags" Target="../tags/tag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33.xml"/><Relationship Id="rId4" Type="http://schemas.openxmlformats.org/officeDocument/2006/relationships/tags" Target="../tags/tag17.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3.xml"/><Relationship Id="rId1" Type="http://schemas.openxmlformats.org/officeDocument/2006/relationships/tags" Target="../tags/tag18.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33.xml"/><Relationship Id="rId3" Type="http://schemas.openxmlformats.org/officeDocument/2006/relationships/tags" Target="../tags/tag20.xml"/><Relationship Id="rId2" Type="http://schemas.openxmlformats.org/officeDocument/2006/relationships/image" Target="../media/image46.jpeg"/><Relationship Id="rId1" Type="http://schemas.openxmlformats.org/officeDocument/2006/relationships/tags" Target="../tags/tag19.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33.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33.xml"/><Relationship Id="rId3" Type="http://schemas.openxmlformats.org/officeDocument/2006/relationships/tags" Target="../tags/tag28.xml"/><Relationship Id="rId2" Type="http://schemas.openxmlformats.org/officeDocument/2006/relationships/image" Target="../media/image47.jpeg"/><Relationship Id="rId1" Type="http://schemas.openxmlformats.org/officeDocument/2006/relationships/tags" Target="../tags/tag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3.xml"/><Relationship Id="rId1" Type="http://schemas.openxmlformats.org/officeDocument/2006/relationships/tags" Target="../tags/tag29.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33.xml"/><Relationship Id="rId4" Type="http://schemas.openxmlformats.org/officeDocument/2006/relationships/tags" Target="../tags/tag30.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3.xml"/><Relationship Id="rId1" Type="http://schemas.openxmlformats.org/officeDocument/2006/relationships/tags" Target="../tags/tag3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3.xml"/><Relationship Id="rId2" Type="http://schemas.openxmlformats.org/officeDocument/2006/relationships/image" Target="../media/image37.png"/><Relationship Id="rId1" Type="http://schemas.openxmlformats.org/officeDocument/2006/relationships/tags" Target="../tags/tag1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3.xml"/><Relationship Id="rId1" Type="http://schemas.openxmlformats.org/officeDocument/2006/relationships/tags" Target="../tags/tag11.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3.xml"/><Relationship Id="rId3" Type="http://schemas.openxmlformats.org/officeDocument/2006/relationships/tags" Target="../tags/tag13.xml"/><Relationship Id="rId2" Type="http://schemas.openxmlformats.org/officeDocument/2006/relationships/image" Target="../media/image38.webp"/><Relationship Id="rId1" Type="http://schemas.openxmlformats.org/officeDocument/2006/relationships/tags" Target="../tags/tag1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3.xml"/><Relationship Id="rId1" Type="http://schemas.openxmlformats.org/officeDocument/2006/relationships/tags" Target="../tags/tag1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3.xml"/><Relationship Id="rId1"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4"/>
          <p:cNvSpPr>
            <a:spLocks noGrp="1"/>
          </p:cNvSpPr>
          <p:nvPr>
            <p:ph type="body" sz="quarter" idx="12"/>
          </p:nvPr>
        </p:nvSpPr>
        <p:spPr>
          <a:xfrm>
            <a:off x="3549208" y="4270263"/>
            <a:ext cx="7287114" cy="1578523"/>
          </a:xfrm>
        </p:spPr>
        <p:txBody>
          <a:bodyPr>
            <a:normAutofit/>
          </a:bodyPr>
          <a:lstStyle/>
          <a:p>
            <a:pPr>
              <a:lnSpc>
                <a:spcPct val="150000"/>
              </a:lnSpc>
            </a:pPr>
            <a:r>
              <a:rPr lang="zh-CN" altLang="en-US" dirty="0"/>
              <a:t>总结人：张鹏杰</a:t>
            </a:r>
            <a:endParaRPr lang="en-US" altLang="zh-CN" dirty="0"/>
          </a:p>
          <a:p>
            <a:pPr>
              <a:lnSpc>
                <a:spcPct val="150000"/>
              </a:lnSpc>
            </a:pPr>
            <a:r>
              <a:rPr lang="zh-CN" altLang="en-US" dirty="0"/>
              <a:t>时　间：</a:t>
            </a:r>
            <a:fld id="{557380AF-A950-485A-9126-2F7168CD3CCC}" type="datetime1">
              <a:rPr lang="zh-CN" altLang="en-US" smtClean="0"/>
            </a:fld>
            <a:endParaRPr lang="zh-CN" altLang="en-US" dirty="0"/>
          </a:p>
        </p:txBody>
      </p:sp>
      <p:sp>
        <p:nvSpPr>
          <p:cNvPr id="20" name="文本占位符 27"/>
          <p:cNvSpPr>
            <a:spLocks noGrp="1"/>
          </p:cNvSpPr>
          <p:nvPr>
            <p:ph type="body" sz="quarter" idx="13"/>
          </p:nvPr>
        </p:nvSpPr>
        <p:spPr>
          <a:xfrm>
            <a:off x="3549015" y="1927225"/>
            <a:ext cx="7287260" cy="1943735"/>
          </a:xfrm>
        </p:spPr>
        <p:txBody>
          <a:bodyPr>
            <a:normAutofit fontScale="60000"/>
          </a:bodyPr>
          <a:lstStyle/>
          <a:p>
            <a:pPr>
              <a:lnSpc>
                <a:spcPct val="150000"/>
              </a:lnSpc>
            </a:pPr>
            <a:r>
              <a:rPr lang="zh-CN" altLang="en-US" sz="6000" b="1" dirty="0">
                <a:latin typeface="+mn-ea"/>
                <a:ea typeface="+mn-ea"/>
              </a:rPr>
              <a:t>文字生成</a:t>
            </a:r>
            <a:r>
              <a:rPr lang="zh-CN" altLang="en-US" sz="6000" b="1" dirty="0">
                <a:latin typeface="+mn-ea"/>
                <a:ea typeface="+mn-ea"/>
              </a:rPr>
              <a:t>图像（</a:t>
            </a:r>
            <a:r>
              <a:rPr lang="en-US" altLang="zh-CN" sz="6000" b="1" dirty="0">
                <a:latin typeface="+mn-ea"/>
                <a:ea typeface="+mn-ea"/>
              </a:rPr>
              <a:t>Text2Image</a:t>
            </a:r>
            <a:r>
              <a:rPr lang="zh-CN" altLang="en-US" sz="6000" b="1" dirty="0">
                <a:latin typeface="+mn-ea"/>
                <a:ea typeface="+mn-ea"/>
              </a:rPr>
              <a:t>）</a:t>
            </a:r>
            <a:endParaRPr lang="zh-CN" altLang="en-US" sz="6000" b="1" dirty="0">
              <a:latin typeface="+mn-ea"/>
              <a:ea typeface="+mn-ea"/>
            </a:endParaRPr>
          </a:p>
          <a:p>
            <a:pPr>
              <a:lnSpc>
                <a:spcPct val="150000"/>
              </a:lnSpc>
            </a:pPr>
            <a:r>
              <a:rPr lang="zh-CN" altLang="en-US" sz="6000" b="1" dirty="0">
                <a:latin typeface="+mn-ea"/>
                <a:ea typeface="+mn-ea"/>
              </a:rPr>
              <a:t>人工智能安全</a:t>
            </a:r>
            <a:r>
              <a:rPr lang="zh-CN" altLang="en-US" sz="6000" b="1" dirty="0">
                <a:latin typeface="+mn-ea"/>
                <a:ea typeface="+mn-ea"/>
              </a:rPr>
              <a:t>问题</a:t>
            </a:r>
            <a:endParaRPr lang="zh-CN" altLang="en-US" sz="6000" b="1" dirty="0">
              <a:latin typeface="+mn-ea"/>
              <a:ea typeface="+mn-ea"/>
            </a:endParaRPr>
          </a:p>
        </p:txBody>
      </p:sp>
      <p:cxnSp>
        <p:nvCxnSpPr>
          <p:cNvPr id="21" name="直接连接符 20"/>
          <p:cNvCxnSpPr/>
          <p:nvPr/>
        </p:nvCxnSpPr>
        <p:spPr>
          <a:xfrm>
            <a:off x="3549208" y="4010868"/>
            <a:ext cx="7287114" cy="0"/>
          </a:xfrm>
          <a:prstGeom prst="line">
            <a:avLst/>
          </a:prstGeom>
          <a:ln w="28575"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dirty="0"/>
              <a:t>最先进的</a:t>
            </a:r>
            <a:r>
              <a:rPr lang="en-US" altLang="zh-CN" dirty="0"/>
              <a:t>Text2Image</a:t>
            </a:r>
            <a:r>
              <a:rPr dirty="0"/>
              <a:t>模型</a:t>
            </a:r>
            <a:endParaRPr dirty="0"/>
          </a:p>
        </p:txBody>
      </p:sp>
      <p:sp>
        <p:nvSpPr>
          <p:cNvPr id="7" name="文本框 6"/>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endParaRPr lang="zh-CN" altLang="en-US" sz="3600" b="1" dirty="0">
              <a:solidFill>
                <a:schemeClr val="bg1"/>
              </a:solidFill>
            </a:endParaRPr>
          </a:p>
        </p:txBody>
      </p:sp>
      <p:sp>
        <p:nvSpPr>
          <p:cNvPr id="2" name="文本框 1"/>
          <p:cNvSpPr txBox="1"/>
          <p:nvPr>
            <p:custDataLst>
              <p:tags r:id="rId1"/>
            </p:custDataLst>
          </p:nvPr>
        </p:nvSpPr>
        <p:spPr>
          <a:xfrm>
            <a:off x="739775" y="1241425"/>
            <a:ext cx="11018520" cy="829945"/>
          </a:xfrm>
          <a:prstGeom prst="rect">
            <a:avLst/>
          </a:prstGeom>
          <a:noFill/>
        </p:spPr>
        <p:txBody>
          <a:bodyPr wrap="square" rtlCol="0" anchor="t">
            <a:spAutoFit/>
          </a:bodyPr>
          <a:p>
            <a:pPr marL="0" marR="0" indent="0" defTabSz="914400" eaLnBrk="1" fontAlgn="auto" latinLnBrk="0" hangingPunct="1">
              <a:lnSpc>
                <a:spcPct val="120000"/>
              </a:lnSpc>
              <a:spcBef>
                <a:spcPts val="1000"/>
              </a:spcBef>
              <a:spcAft>
                <a:spcPts val="0"/>
              </a:spcAft>
              <a:buClrTx/>
              <a:buSzTx/>
              <a:buFont typeface="Arial" panose="020B0604020202020204" pitchFamily="34" charset="0"/>
              <a:buNone/>
              <a:defRPr/>
            </a:pPr>
            <a:r>
              <a:rPr lang="en-US" sz="2000" spc="300" noProof="0">
                <a:solidFill>
                  <a:srgbClr val="000000"/>
                </a:solidFill>
                <a:latin typeface="Times New Roman" panose="02020603050405020304" charset="0"/>
                <a:cs typeface="Times New Roman" panose="02020603050405020304" charset="0"/>
                <a:sym typeface="+mn-ea"/>
              </a:rPr>
              <a:t>DALL-E 2由OpenAI开发，它通过一段文本描述生成图像。其使用超过100亿个参数训练的GPT-3转化器模型，能够解释自然语言输入并生成相应的图像。</a:t>
            </a:r>
            <a:endParaRPr lang="en-US" sz="2000" spc="300" noProof="0">
              <a:solidFill>
                <a:srgbClr val="000000"/>
              </a:solidFill>
              <a:latin typeface="Times New Roman" panose="02020603050405020304" charset="0"/>
              <a:cs typeface="Times New Roman" panose="02020603050405020304" charset="0"/>
              <a:sym typeface="+mn-ea"/>
            </a:endParaRPr>
          </a:p>
        </p:txBody>
      </p:sp>
      <p:pic>
        <p:nvPicPr>
          <p:cNvPr id="103" name="图片 102"/>
          <p:cNvPicPr/>
          <p:nvPr/>
        </p:nvPicPr>
        <p:blipFill>
          <a:blip r:embed="rId2"/>
          <a:srcRect b="8259"/>
          <a:stretch>
            <a:fillRect/>
          </a:stretch>
        </p:blipFill>
        <p:spPr>
          <a:xfrm>
            <a:off x="3641725" y="1045210"/>
            <a:ext cx="4572635" cy="4969510"/>
          </a:xfrm>
          <a:prstGeom prst="rect">
            <a:avLst/>
          </a:prstGeom>
          <a:noFill/>
          <a:ln w="9525">
            <a:noFill/>
          </a:ln>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dirty="0"/>
              <a:t>最先进的</a:t>
            </a:r>
            <a:r>
              <a:rPr lang="en-US" altLang="zh-CN" dirty="0"/>
              <a:t>Text2Image</a:t>
            </a:r>
            <a:r>
              <a:rPr dirty="0"/>
              <a:t>模型</a:t>
            </a:r>
            <a:endParaRPr dirty="0"/>
          </a:p>
        </p:txBody>
      </p:sp>
      <p:sp>
        <p:nvSpPr>
          <p:cNvPr id="7" name="文本框 6"/>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endParaRPr lang="zh-CN" altLang="en-US" sz="3600" b="1" dirty="0">
              <a:solidFill>
                <a:schemeClr val="bg1"/>
              </a:solidFill>
            </a:endParaRPr>
          </a:p>
        </p:txBody>
      </p:sp>
      <p:sp>
        <p:nvSpPr>
          <p:cNvPr id="4" name="文本框 3"/>
          <p:cNvSpPr txBox="1"/>
          <p:nvPr/>
        </p:nvSpPr>
        <p:spPr>
          <a:xfrm>
            <a:off x="641350" y="1228090"/>
            <a:ext cx="11035030" cy="829945"/>
          </a:xfrm>
          <a:prstGeom prst="rect">
            <a:avLst/>
          </a:prstGeom>
          <a:noFill/>
        </p:spPr>
        <p:txBody>
          <a:bodyPr wrap="square" rtlCol="0" anchor="t">
            <a:spAutoFit/>
          </a:bodyPr>
          <a:p>
            <a:pPr defTabSz="914400" eaLnBrk="1" fontAlgn="auto" hangingPunct="1">
              <a:lnSpc>
                <a:spcPct val="120000"/>
              </a:lnSpc>
              <a:spcBef>
                <a:spcPts val="1000"/>
              </a:spcBef>
              <a:spcAft>
                <a:spcPts val="0"/>
              </a:spcAft>
              <a:buClrTx/>
              <a:buSzTx/>
              <a:buFont typeface="Arial" panose="020B0604020202020204" pitchFamily="34" charset="0"/>
              <a:defRPr/>
            </a:pPr>
            <a:r>
              <a:rPr lang="en-US" sz="2000" spc="300" noProof="0">
                <a:solidFill>
                  <a:srgbClr val="000000"/>
                </a:solidFill>
                <a:latin typeface="Times New Roman" panose="02020603050405020304" charset="0"/>
                <a:cs typeface="Times New Roman" panose="02020603050405020304" charset="0"/>
              </a:rPr>
              <a:t>OpenAI 宣布</a:t>
            </a:r>
            <a:r>
              <a:rPr lang="zh-CN" altLang="en-US" sz="2000" spc="300" noProof="0">
                <a:solidFill>
                  <a:srgbClr val="000000"/>
                </a:solidFill>
                <a:latin typeface="Times New Roman" panose="02020603050405020304" charset="0"/>
                <a:cs typeface="Times New Roman" panose="02020603050405020304" charset="0"/>
              </a:rPr>
              <a:t>其</a:t>
            </a:r>
            <a:r>
              <a:rPr lang="en-US" sz="2000" spc="300" noProof="0">
                <a:solidFill>
                  <a:srgbClr val="000000"/>
                </a:solidFill>
                <a:latin typeface="Times New Roman" panose="02020603050405020304" charset="0"/>
                <a:cs typeface="Times New Roman" panose="02020603050405020304" charset="0"/>
              </a:rPr>
              <a:t>生成式AI艺术平台DALL-E的第三个版本——DALL-E 3已经进入研究预览阶段，并将于10月通过API提供给ChatGPT Plus的用户和企业客户。</a:t>
            </a:r>
            <a:endParaRPr lang="en-US" sz="2000" spc="300" noProof="0">
              <a:solidFill>
                <a:srgbClr val="000000"/>
              </a:solidFill>
              <a:latin typeface="Times New Roman" panose="02020603050405020304" charset="0"/>
              <a:cs typeface="Times New Roman" panose="02020603050405020304" charset="0"/>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dirty="0"/>
              <a:t>最先进的</a:t>
            </a:r>
            <a:r>
              <a:rPr lang="en-US" altLang="zh-CN" dirty="0"/>
              <a:t>Text2Image</a:t>
            </a:r>
            <a:r>
              <a:rPr dirty="0"/>
              <a:t>模型</a:t>
            </a:r>
            <a:endParaRPr dirty="0"/>
          </a:p>
        </p:txBody>
      </p:sp>
      <p:sp>
        <p:nvSpPr>
          <p:cNvPr id="7" name="文本框 6"/>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endParaRPr lang="zh-CN" altLang="en-US" sz="3600" b="1" dirty="0">
              <a:solidFill>
                <a:schemeClr val="bg1"/>
              </a:solidFill>
            </a:endParaRPr>
          </a:p>
        </p:txBody>
      </p:sp>
      <p:pic>
        <p:nvPicPr>
          <p:cNvPr id="104" name="图片 103"/>
          <p:cNvPicPr/>
          <p:nvPr>
            <p:custDataLst>
              <p:tags r:id="rId1"/>
            </p:custDataLst>
          </p:nvPr>
        </p:nvPicPr>
        <p:blipFill>
          <a:blip r:embed="rId2"/>
          <a:stretch>
            <a:fillRect/>
          </a:stretch>
        </p:blipFill>
        <p:spPr>
          <a:xfrm>
            <a:off x="615950" y="1047750"/>
            <a:ext cx="6705600" cy="4863465"/>
          </a:xfrm>
          <a:prstGeom prst="rect">
            <a:avLst/>
          </a:prstGeom>
          <a:noFill/>
          <a:ln w="9525">
            <a:noFill/>
          </a:ln>
        </p:spPr>
      </p:pic>
      <p:pic>
        <p:nvPicPr>
          <p:cNvPr id="105" name="图片 104"/>
          <p:cNvPicPr/>
          <p:nvPr/>
        </p:nvPicPr>
        <p:blipFill>
          <a:blip r:embed="rId3"/>
          <a:stretch>
            <a:fillRect/>
          </a:stretch>
        </p:blipFill>
        <p:spPr>
          <a:xfrm>
            <a:off x="3726180" y="1666875"/>
            <a:ext cx="7950200" cy="4590415"/>
          </a:xfrm>
          <a:prstGeom prst="rect">
            <a:avLst/>
          </a:prstGeom>
          <a:noFill/>
          <a:ln w="9525">
            <a:noFill/>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891815" y="3000270"/>
            <a:ext cx="3887926" cy="857460"/>
            <a:chOff x="5588007" y="1590635"/>
            <a:chExt cx="3887926" cy="857460"/>
          </a:xfrm>
        </p:grpSpPr>
        <p:sp>
          <p:nvSpPr>
            <p:cNvPr id="19" name="文本框 18"/>
            <p:cNvSpPr txBox="1"/>
            <p:nvPr/>
          </p:nvSpPr>
          <p:spPr>
            <a:xfrm>
              <a:off x="6549853" y="1696200"/>
              <a:ext cx="2926080" cy="645160"/>
            </a:xfrm>
            <a:prstGeom prst="rect">
              <a:avLst/>
            </a:prstGeom>
            <a:noFill/>
          </p:spPr>
          <p:txBody>
            <a:bodyPr wrap="none">
              <a:spAutoFit/>
            </a:bodyPr>
            <a:lstStyle/>
            <a:p>
              <a:pPr eaLnBrk="1" fontAlgn="auto" hangingPunct="1">
                <a:spcBef>
                  <a:spcPts val="0"/>
                </a:spcBef>
                <a:spcAft>
                  <a:spcPts val="0"/>
                </a:spcAft>
                <a:defRPr/>
              </a:pPr>
              <a:r>
                <a:rPr lang="zh-CN" altLang="en-US" sz="3600" b="1" dirty="0">
                  <a:sym typeface="+mn-lt"/>
                </a:rPr>
                <a:t>相关问题</a:t>
              </a:r>
              <a:r>
                <a:rPr lang="zh-CN" altLang="en-US" sz="3600" b="1" dirty="0">
                  <a:sym typeface="+mn-lt"/>
                </a:rPr>
                <a:t>介绍</a:t>
              </a:r>
              <a:endParaRPr lang="zh-CN" altLang="en-US" sz="3600" b="1" dirty="0">
                <a:sym typeface="+mn-lt"/>
              </a:endParaRPr>
            </a:p>
          </p:txBody>
        </p:sp>
        <p:sp>
          <p:nvSpPr>
            <p:cNvPr id="20" name="椭圆 19"/>
            <p:cNvSpPr/>
            <p:nvPr/>
          </p:nvSpPr>
          <p:spPr>
            <a:xfrm>
              <a:off x="5588007" y="1590635"/>
              <a:ext cx="85745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1" dirty="0">
                  <a:latin typeface="Century Gothic" panose="020B0502020202020204" pitchFamily="34" charset="0"/>
                </a:rPr>
                <a:t>2</a:t>
              </a:r>
              <a:endParaRPr lang="zh-CN" altLang="en-US" sz="4000" b="1" dirty="0">
                <a:latin typeface="Century Gothic" panose="020B0502020202020204" pitchFamily="34" charset="0"/>
              </a:endParaRPr>
            </a:p>
          </p:txBody>
        </p:sp>
      </p:gr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dirty="0"/>
              <a:t>文字生成</a:t>
            </a:r>
            <a:r>
              <a:rPr dirty="0"/>
              <a:t>图片的安全</a:t>
            </a:r>
            <a:r>
              <a:rPr dirty="0"/>
              <a:t>问题</a:t>
            </a:r>
            <a:endParaRPr dirty="0"/>
          </a:p>
        </p:txBody>
      </p:sp>
      <p:sp>
        <p:nvSpPr>
          <p:cNvPr id="7" name="文本框 6"/>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pic>
        <p:nvPicPr>
          <p:cNvPr id="2" name="图片 1"/>
          <p:cNvPicPr>
            <a:picLocks noChangeAspect="1"/>
          </p:cNvPicPr>
          <p:nvPr/>
        </p:nvPicPr>
        <p:blipFill>
          <a:blip r:embed="rId1"/>
          <a:stretch>
            <a:fillRect/>
          </a:stretch>
        </p:blipFill>
        <p:spPr>
          <a:xfrm>
            <a:off x="8780145" y="1137285"/>
            <a:ext cx="2732405" cy="1552575"/>
          </a:xfrm>
          <a:prstGeom prst="rect">
            <a:avLst/>
          </a:prstGeom>
        </p:spPr>
      </p:pic>
      <p:sp>
        <p:nvSpPr>
          <p:cNvPr id="6" name="文本框 5"/>
          <p:cNvSpPr txBox="1"/>
          <p:nvPr/>
        </p:nvSpPr>
        <p:spPr>
          <a:xfrm>
            <a:off x="970280" y="1927225"/>
            <a:ext cx="2285365" cy="398780"/>
          </a:xfrm>
          <a:prstGeom prst="rect">
            <a:avLst/>
          </a:prstGeom>
          <a:noFill/>
        </p:spPr>
        <p:txBody>
          <a:bodyPr wrap="square" rtlCol="0">
            <a:spAutoFit/>
          </a:bodyPr>
          <a:p>
            <a:pPr algn="l"/>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1</a:t>
            </a:r>
            <a:r>
              <a:rPr lang="zh-CN" altLang="en-US" sz="2000">
                <a:latin typeface="微软雅黑" panose="020B0503020204020204" pitchFamily="34" charset="-122"/>
                <a:ea typeface="微软雅黑" panose="020B0503020204020204" pitchFamily="34" charset="-122"/>
              </a:rPr>
              <a:t>）信息过时</a:t>
            </a:r>
            <a:endParaRPr lang="zh-CN" altLang="en-US" sz="2000">
              <a:latin typeface="微软雅黑" panose="020B0503020204020204" pitchFamily="34" charset="-122"/>
              <a:ea typeface="微软雅黑" panose="020B0503020204020204" pitchFamily="34" charset="-122"/>
            </a:endParaRPr>
          </a:p>
        </p:txBody>
      </p:sp>
      <p:sp>
        <p:nvSpPr>
          <p:cNvPr id="3" name="文本框 2"/>
          <p:cNvSpPr txBox="1"/>
          <p:nvPr/>
        </p:nvSpPr>
        <p:spPr>
          <a:xfrm>
            <a:off x="970280" y="3247390"/>
            <a:ext cx="3515360" cy="398780"/>
          </a:xfrm>
          <a:prstGeom prst="rect">
            <a:avLst/>
          </a:prstGeom>
          <a:noFill/>
        </p:spPr>
        <p:txBody>
          <a:bodyPr wrap="square" rtlCol="0">
            <a:spAutoFit/>
          </a:bodyPr>
          <a:p>
            <a:pPr algn="l"/>
            <a:r>
              <a:rPr lang="zh-CN" altLang="en-US" sz="2000"/>
              <a:t>（</a:t>
            </a:r>
            <a:r>
              <a:rPr lang="en-US" altLang="zh-CN" sz="2000"/>
              <a:t>2</a:t>
            </a:r>
            <a:r>
              <a:rPr lang="zh-CN" altLang="en-US" sz="2000"/>
              <a:t>）</a:t>
            </a:r>
            <a:r>
              <a:rPr lang="en-US" altLang="zh-CN" sz="2000">
                <a:latin typeface="Times New Roman" panose="02020603050405020304" charset="0"/>
                <a:cs typeface="Times New Roman" panose="02020603050405020304" charset="0"/>
              </a:rPr>
              <a:t>No Safe For Work</a:t>
            </a:r>
            <a:endParaRPr lang="en-US" altLang="zh-CN" sz="2000">
              <a:latin typeface="Times New Roman" panose="02020603050405020304" charset="0"/>
              <a:cs typeface="Times New Roman" panose="02020603050405020304" charset="0"/>
            </a:endParaRPr>
          </a:p>
        </p:txBody>
      </p:sp>
      <p:pic>
        <p:nvPicPr>
          <p:cNvPr id="8" name="图片 7"/>
          <p:cNvPicPr>
            <a:picLocks noChangeAspect="1"/>
          </p:cNvPicPr>
          <p:nvPr/>
        </p:nvPicPr>
        <p:blipFill>
          <a:blip r:embed="rId2"/>
          <a:srcRect l="7239" t="16439" r="58554" b="31414"/>
          <a:stretch>
            <a:fillRect/>
          </a:stretch>
        </p:blipFill>
        <p:spPr>
          <a:xfrm>
            <a:off x="8649335" y="2936875"/>
            <a:ext cx="2863215" cy="1420495"/>
          </a:xfrm>
          <a:prstGeom prst="rect">
            <a:avLst/>
          </a:prstGeom>
        </p:spPr>
      </p:pic>
      <p:pic>
        <p:nvPicPr>
          <p:cNvPr id="25" name="图片 24"/>
          <p:cNvPicPr>
            <a:picLocks noChangeAspect="1"/>
          </p:cNvPicPr>
          <p:nvPr/>
        </p:nvPicPr>
        <p:blipFill>
          <a:blip r:embed="rId3"/>
          <a:stretch>
            <a:fillRect/>
          </a:stretch>
        </p:blipFill>
        <p:spPr>
          <a:xfrm>
            <a:off x="8964295" y="4523105"/>
            <a:ext cx="2233295" cy="1498600"/>
          </a:xfrm>
          <a:prstGeom prst="rect">
            <a:avLst/>
          </a:prstGeom>
        </p:spPr>
      </p:pic>
      <p:sp>
        <p:nvSpPr>
          <p:cNvPr id="5" name="文本框 4"/>
          <p:cNvSpPr txBox="1"/>
          <p:nvPr/>
        </p:nvSpPr>
        <p:spPr>
          <a:xfrm>
            <a:off x="970280" y="4467225"/>
            <a:ext cx="2646680" cy="398780"/>
          </a:xfrm>
          <a:prstGeom prst="rect">
            <a:avLst/>
          </a:prstGeom>
          <a:noFill/>
        </p:spPr>
        <p:txBody>
          <a:bodyPr wrap="square" rtlCol="0">
            <a:spAutoFit/>
          </a:bodyPr>
          <a:p>
            <a:pPr algn="l">
              <a:buClrTx/>
              <a:buSzTx/>
              <a:buFontTx/>
            </a:pPr>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3</a:t>
            </a:r>
            <a:r>
              <a:rPr lang="zh-CN" altLang="en-US" sz="2000">
                <a:latin typeface="微软雅黑" panose="020B0503020204020204" pitchFamily="34" charset="-122"/>
                <a:ea typeface="微软雅黑" panose="020B0503020204020204" pitchFamily="34" charset="-122"/>
              </a:rPr>
              <a:t>）隐私与版权</a:t>
            </a:r>
            <a:endParaRPr lang="zh-CN" altLang="en-US" sz="2000">
              <a:latin typeface="微软雅黑" panose="020B0503020204020204" pitchFamily="34" charset="-122"/>
              <a:ea typeface="微软雅黑" panose="020B0503020204020204" pitchFamily="34" charset="-122"/>
            </a:endParaRPr>
          </a:p>
        </p:txBody>
      </p:sp>
      <p:sp>
        <p:nvSpPr>
          <p:cNvPr id="10" name="文本框 9"/>
          <p:cNvSpPr txBox="1"/>
          <p:nvPr>
            <p:custDataLst>
              <p:tags r:id="rId4"/>
            </p:custDataLst>
          </p:nvPr>
        </p:nvSpPr>
        <p:spPr>
          <a:xfrm>
            <a:off x="694055" y="1224915"/>
            <a:ext cx="3953510" cy="460375"/>
          </a:xfrm>
          <a:prstGeom prst="rect">
            <a:avLst/>
          </a:prstGeom>
          <a:noFill/>
        </p:spPr>
        <p:txBody>
          <a:bodyPr wrap="square" rtlCol="0">
            <a:spAutoFit/>
          </a:bodyPr>
          <a:p>
            <a:pPr algn="l"/>
            <a:r>
              <a:rPr lang="zh-CN" altLang="en-US" sz="2400">
                <a:latin typeface="微软雅黑" panose="020B0503020204020204" pitchFamily="34" charset="-122"/>
                <a:ea typeface="微软雅黑" panose="020B0503020204020204" pitchFamily="34" charset="-122"/>
              </a:rPr>
              <a:t>输出结果不符合安全</a:t>
            </a:r>
            <a:r>
              <a:rPr lang="zh-CN" altLang="en-US" sz="2400">
                <a:latin typeface="微软雅黑" panose="020B0503020204020204" pitchFamily="34" charset="-122"/>
                <a:ea typeface="微软雅黑" panose="020B0503020204020204" pitchFamily="34" charset="-122"/>
              </a:rPr>
              <a:t>要求：</a:t>
            </a:r>
            <a:endParaRPr lang="zh-CN" altLang="en-US" sz="2400">
              <a:latin typeface="微软雅黑" panose="020B0503020204020204" pitchFamily="34" charset="-122"/>
              <a:ea typeface="微软雅黑" panose="020B0503020204020204" pitchFamily="34" charset="-122"/>
            </a:endParaRPr>
          </a:p>
        </p:txBody>
      </p:sp>
      <p:sp>
        <p:nvSpPr>
          <p:cNvPr id="11" name="文本框 10"/>
          <p:cNvSpPr txBox="1"/>
          <p:nvPr/>
        </p:nvSpPr>
        <p:spPr>
          <a:xfrm>
            <a:off x="1327150" y="2456180"/>
            <a:ext cx="6779895" cy="368300"/>
          </a:xfrm>
          <a:prstGeom prst="rect">
            <a:avLst/>
          </a:prstGeom>
          <a:noFill/>
        </p:spPr>
        <p:txBody>
          <a:bodyPr wrap="square" rtlCol="0">
            <a:spAutoFit/>
          </a:bodyPr>
          <a:p>
            <a:pPr algn="l"/>
            <a:r>
              <a:rPr lang="zh-CN" altLang="en-US" sz="1800">
                <a:latin typeface="微软雅黑" panose="020B0503020204020204" pitchFamily="34" charset="-122"/>
                <a:ea typeface="微软雅黑" panose="020B0503020204020204" pitchFamily="34" charset="-122"/>
              </a:rPr>
              <a:t>基于过时的训练集训练出的模型，输出结果不能与时俱进</a:t>
            </a:r>
            <a:endParaRPr lang="zh-CN" altLang="en-US" sz="1800">
              <a:latin typeface="微软雅黑" panose="020B0503020204020204" pitchFamily="34" charset="-122"/>
              <a:ea typeface="微软雅黑" panose="020B0503020204020204" pitchFamily="34" charset="-122"/>
            </a:endParaRPr>
          </a:p>
        </p:txBody>
      </p:sp>
      <p:sp>
        <p:nvSpPr>
          <p:cNvPr id="12" name="文本框 11"/>
          <p:cNvSpPr txBox="1"/>
          <p:nvPr/>
        </p:nvSpPr>
        <p:spPr>
          <a:xfrm>
            <a:off x="1327150" y="3646170"/>
            <a:ext cx="4768850" cy="368300"/>
          </a:xfrm>
          <a:prstGeom prst="rect">
            <a:avLst/>
          </a:prstGeom>
          <a:noFill/>
        </p:spPr>
        <p:txBody>
          <a:bodyPr wrap="square" rtlCol="0">
            <a:spAutoFit/>
          </a:bodyPr>
          <a:p>
            <a:pPr algn="l"/>
            <a:r>
              <a:rPr lang="zh-CN" altLang="en-US" sz="1800">
                <a:latin typeface="微软雅黑" panose="020B0503020204020204" pitchFamily="34" charset="-122"/>
                <a:ea typeface="微软雅黑" panose="020B0503020204020204" pitchFamily="34" charset="-122"/>
              </a:rPr>
              <a:t>输出结果包含暴力、黄色、反社会信息</a:t>
            </a:r>
            <a:endParaRPr lang="zh-CN" altLang="en-US" sz="1800">
              <a:latin typeface="微软雅黑" panose="020B0503020204020204" pitchFamily="34" charset="-122"/>
              <a:ea typeface="微软雅黑" panose="020B0503020204020204" pitchFamily="34" charset="-122"/>
            </a:endParaRPr>
          </a:p>
        </p:txBody>
      </p:sp>
      <p:sp>
        <p:nvSpPr>
          <p:cNvPr id="13" name="文本框 12"/>
          <p:cNvSpPr txBox="1"/>
          <p:nvPr/>
        </p:nvSpPr>
        <p:spPr>
          <a:xfrm>
            <a:off x="1327150" y="4932680"/>
            <a:ext cx="4768850" cy="368300"/>
          </a:xfrm>
          <a:prstGeom prst="rect">
            <a:avLst/>
          </a:prstGeom>
          <a:noFill/>
        </p:spPr>
        <p:txBody>
          <a:bodyPr wrap="square" rtlCol="0">
            <a:spAutoFit/>
          </a:bodyPr>
          <a:p>
            <a:pPr algn="l"/>
            <a:r>
              <a:rPr lang="zh-CN" altLang="en-US" sz="1800">
                <a:latin typeface="微软雅黑" panose="020B0503020204020204" pitchFamily="34" charset="-122"/>
                <a:ea typeface="微软雅黑" panose="020B0503020204020204" pitchFamily="34" charset="-122"/>
              </a:rPr>
              <a:t>输出结果侵犯他人的权力</a:t>
            </a:r>
            <a:endParaRPr lang="zh-CN" altLang="en-US" sz="1800">
              <a:latin typeface="微软雅黑" panose="020B0503020204020204" pitchFamily="34" charset="-122"/>
              <a:ea typeface="微软雅黑" panose="020B0503020204020204" pitchFamily="34"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2"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2"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3" grpId="1"/>
      <p:bldP spid="5" grpId="1"/>
      <p:bldP spid="10" grpId="1"/>
      <p:bldP spid="11" grpId="1"/>
      <p:bldP spid="12" grpId="1"/>
      <p:bldP spid="13" grpId="1"/>
      <p:bldP spid="6" grpId="2"/>
      <p:bldP spid="11" grpId="2"/>
      <p:bldP spid="12" grpId="2"/>
      <p:bldP spid="3" grpId="2"/>
      <p:bldP spid="13" grpId="2"/>
      <p:bldP spid="5" grpId="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dirty="0"/>
              <a:t>文字生成</a:t>
            </a:r>
            <a:r>
              <a:rPr dirty="0"/>
              <a:t>图片的</a:t>
            </a:r>
            <a:r>
              <a:rPr dirty="0"/>
              <a:t>伦理问题</a:t>
            </a:r>
            <a:endParaRPr dirty="0"/>
          </a:p>
        </p:txBody>
      </p:sp>
      <p:sp>
        <p:nvSpPr>
          <p:cNvPr id="7" name="文本框 6"/>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sp>
        <p:nvSpPr>
          <p:cNvPr id="6" name="文本框 5"/>
          <p:cNvSpPr txBox="1"/>
          <p:nvPr/>
        </p:nvSpPr>
        <p:spPr>
          <a:xfrm>
            <a:off x="970280" y="1927225"/>
            <a:ext cx="4011930" cy="398780"/>
          </a:xfrm>
          <a:prstGeom prst="rect">
            <a:avLst/>
          </a:prstGeom>
          <a:noFill/>
        </p:spPr>
        <p:txBody>
          <a:bodyPr wrap="square" rtlCol="0">
            <a:spAutoFit/>
          </a:bodyPr>
          <a:p>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1</a:t>
            </a:r>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AI</a:t>
            </a:r>
            <a:r>
              <a:rPr lang="zh-CN" altLang="en-US" sz="2000">
                <a:latin typeface="微软雅黑" panose="020B0503020204020204" pitchFamily="34" charset="-122"/>
                <a:ea typeface="微软雅黑" panose="020B0503020204020204" pitchFamily="34" charset="-122"/>
              </a:rPr>
              <a:t>绘画的艺术</a:t>
            </a:r>
            <a:r>
              <a:rPr lang="zh-CN" altLang="en-US" sz="2000">
                <a:latin typeface="微软雅黑" panose="020B0503020204020204" pitchFamily="34" charset="-122"/>
                <a:ea typeface="微软雅黑" panose="020B0503020204020204" pitchFamily="34" charset="-122"/>
              </a:rPr>
              <a:t>问题</a:t>
            </a:r>
            <a:endParaRPr lang="zh-CN" altLang="en-US" sz="2000">
              <a:latin typeface="微软雅黑" panose="020B0503020204020204" pitchFamily="34" charset="-122"/>
              <a:ea typeface="微软雅黑" panose="020B0503020204020204" pitchFamily="34" charset="-122"/>
            </a:endParaRPr>
          </a:p>
        </p:txBody>
      </p:sp>
      <p:sp>
        <p:nvSpPr>
          <p:cNvPr id="10" name="文本框 9"/>
          <p:cNvSpPr txBox="1"/>
          <p:nvPr>
            <p:custDataLst>
              <p:tags r:id="rId1"/>
            </p:custDataLst>
          </p:nvPr>
        </p:nvSpPr>
        <p:spPr>
          <a:xfrm>
            <a:off x="694055" y="1224915"/>
            <a:ext cx="4168775" cy="460375"/>
          </a:xfrm>
          <a:prstGeom prst="rect">
            <a:avLst/>
          </a:prstGeom>
          <a:noFill/>
        </p:spPr>
        <p:txBody>
          <a:bodyPr wrap="square" rtlCol="0">
            <a:spAutoFit/>
          </a:bodyPr>
          <a:p>
            <a:r>
              <a:rPr lang="zh-CN" altLang="en-US" sz="2400">
                <a:latin typeface="微软雅黑" panose="020B0503020204020204" pitchFamily="34" charset="-122"/>
                <a:ea typeface="微软雅黑" panose="020B0503020204020204" pitchFamily="34" charset="-122"/>
              </a:rPr>
              <a:t>输出结果不符合伦理要求：</a:t>
            </a:r>
            <a:endParaRPr lang="zh-CN" altLang="en-US" sz="2400">
              <a:latin typeface="微软雅黑" panose="020B0503020204020204" pitchFamily="34" charset="-122"/>
              <a:ea typeface="微软雅黑" panose="020B0503020204020204" pitchFamily="34" charset="-122"/>
            </a:endParaRPr>
          </a:p>
        </p:txBody>
      </p:sp>
      <p:sp>
        <p:nvSpPr>
          <p:cNvPr id="11" name="文本框 10"/>
          <p:cNvSpPr txBox="1"/>
          <p:nvPr/>
        </p:nvSpPr>
        <p:spPr>
          <a:xfrm>
            <a:off x="1327150" y="2456180"/>
            <a:ext cx="8341360" cy="368300"/>
          </a:xfrm>
          <a:prstGeom prst="rect">
            <a:avLst/>
          </a:prstGeom>
          <a:noFill/>
        </p:spPr>
        <p:txBody>
          <a:bodyPr wrap="square" rtlCol="0">
            <a:spAutoFit/>
          </a:bodyPr>
          <a:p>
            <a:r>
              <a:rPr lang="zh-CN" altLang="en-US" sz="1800">
                <a:latin typeface="微软雅黑" panose="020B0503020204020204" pitchFamily="34" charset="-122"/>
                <a:ea typeface="微软雅黑" panose="020B0503020204020204" pitchFamily="34" charset="-122"/>
              </a:rPr>
              <a:t>利用</a:t>
            </a:r>
            <a:r>
              <a:rPr lang="en-US" altLang="zh-CN" sz="1800">
                <a:latin typeface="微软雅黑" panose="020B0503020204020204" pitchFamily="34" charset="-122"/>
                <a:ea typeface="微软雅黑" panose="020B0503020204020204" pitchFamily="34" charset="-122"/>
              </a:rPr>
              <a:t>AI</a:t>
            </a:r>
            <a:r>
              <a:rPr lang="zh-CN" altLang="en-US" sz="1800">
                <a:latin typeface="微软雅黑" panose="020B0503020204020204" pitchFamily="34" charset="-122"/>
                <a:ea typeface="微软雅黑" panose="020B0503020204020204" pitchFamily="34" charset="-122"/>
              </a:rPr>
              <a:t>生成的绘画是否具有艺术性，利用</a:t>
            </a:r>
            <a:r>
              <a:rPr lang="en-US" altLang="zh-CN" sz="1800">
                <a:latin typeface="微软雅黑" panose="020B0503020204020204" pitchFamily="34" charset="-122"/>
                <a:ea typeface="微软雅黑" panose="020B0503020204020204" pitchFamily="34" charset="-122"/>
              </a:rPr>
              <a:t>AI</a:t>
            </a:r>
            <a:r>
              <a:rPr lang="zh-CN" altLang="en-US" sz="1800">
                <a:latin typeface="微软雅黑" panose="020B0503020204020204" pitchFamily="34" charset="-122"/>
                <a:ea typeface="微软雅黑" panose="020B0503020204020204" pitchFamily="34" charset="-122"/>
              </a:rPr>
              <a:t>生成的绘画是否应该与人类同台竞技</a:t>
            </a:r>
            <a:endParaRPr lang="zh-CN" altLang="en-US" sz="1800">
              <a:latin typeface="微软雅黑" panose="020B0503020204020204" pitchFamily="34" charset="-122"/>
              <a:ea typeface="微软雅黑" panose="020B0503020204020204" pitchFamily="34" charset="-122"/>
            </a:endParaRPr>
          </a:p>
        </p:txBody>
      </p:sp>
      <p:sp>
        <p:nvSpPr>
          <p:cNvPr id="2" name="文本框 1"/>
          <p:cNvSpPr txBox="1"/>
          <p:nvPr/>
        </p:nvSpPr>
        <p:spPr>
          <a:xfrm>
            <a:off x="970280" y="4244975"/>
            <a:ext cx="4011930" cy="398780"/>
          </a:xfrm>
          <a:prstGeom prst="rect">
            <a:avLst/>
          </a:prstGeom>
          <a:noFill/>
        </p:spPr>
        <p:txBody>
          <a:bodyPr wrap="square" rtlCol="0">
            <a:spAutoFit/>
          </a:bodyPr>
          <a:p>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3</a:t>
            </a:r>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AI</a:t>
            </a:r>
            <a:r>
              <a:rPr lang="zh-CN" altLang="en-US" sz="2000">
                <a:latin typeface="微软雅黑" panose="020B0503020204020204" pitchFamily="34" charset="-122"/>
                <a:ea typeface="微软雅黑" panose="020B0503020204020204" pitchFamily="34" charset="-122"/>
              </a:rPr>
              <a:t>绘画的政治</a:t>
            </a:r>
            <a:r>
              <a:rPr lang="zh-CN" altLang="en-US" sz="2000">
                <a:latin typeface="微软雅黑" panose="020B0503020204020204" pitchFamily="34" charset="-122"/>
                <a:ea typeface="微软雅黑" panose="020B0503020204020204" pitchFamily="34" charset="-122"/>
              </a:rPr>
              <a:t>问题</a:t>
            </a:r>
            <a:endParaRPr lang="zh-CN" altLang="en-US" sz="2000">
              <a:latin typeface="微软雅黑" panose="020B0503020204020204" pitchFamily="34" charset="-122"/>
              <a:ea typeface="微软雅黑" panose="020B0503020204020204" pitchFamily="34" charset="-122"/>
            </a:endParaRPr>
          </a:p>
        </p:txBody>
      </p:sp>
      <p:sp>
        <p:nvSpPr>
          <p:cNvPr id="3" name="文本框 2"/>
          <p:cNvSpPr txBox="1"/>
          <p:nvPr/>
        </p:nvSpPr>
        <p:spPr>
          <a:xfrm>
            <a:off x="1327150" y="4773930"/>
            <a:ext cx="8341360" cy="368300"/>
          </a:xfrm>
          <a:prstGeom prst="rect">
            <a:avLst/>
          </a:prstGeom>
          <a:noFill/>
        </p:spPr>
        <p:txBody>
          <a:bodyPr wrap="square" rtlCol="0">
            <a:spAutoFit/>
          </a:bodyPr>
          <a:p>
            <a:r>
              <a:rPr lang="zh-CN" altLang="en-US" sz="1800">
                <a:latin typeface="微软雅黑" panose="020B0503020204020204" pitchFamily="34" charset="-122"/>
                <a:ea typeface="微软雅黑" panose="020B0503020204020204" pitchFamily="34" charset="-122"/>
              </a:rPr>
              <a:t>利用</a:t>
            </a:r>
            <a:r>
              <a:rPr lang="en-US" altLang="zh-CN" sz="1800">
                <a:latin typeface="微软雅黑" panose="020B0503020204020204" pitchFamily="34" charset="-122"/>
                <a:ea typeface="微软雅黑" panose="020B0503020204020204" pitchFamily="34" charset="-122"/>
              </a:rPr>
              <a:t>AI</a:t>
            </a:r>
            <a:r>
              <a:rPr lang="zh-CN" altLang="en-US" sz="1800">
                <a:latin typeface="微软雅黑" panose="020B0503020204020204" pitchFamily="34" charset="-122"/>
                <a:ea typeface="微软雅黑" panose="020B0503020204020204" pitchFamily="34" charset="-122"/>
              </a:rPr>
              <a:t>生成的绘画是否符合国家政治安全</a:t>
            </a:r>
            <a:r>
              <a:rPr lang="zh-CN" altLang="en-US" sz="1800">
                <a:latin typeface="微软雅黑" panose="020B0503020204020204" pitchFamily="34" charset="-122"/>
                <a:ea typeface="微软雅黑" panose="020B0503020204020204" pitchFamily="34" charset="-122"/>
              </a:rPr>
              <a:t>要求</a:t>
            </a:r>
            <a:endParaRPr lang="zh-CN" altLang="en-US" sz="1800">
              <a:latin typeface="微软雅黑" panose="020B0503020204020204" pitchFamily="34" charset="-122"/>
              <a:ea typeface="微软雅黑" panose="020B0503020204020204" pitchFamily="34" charset="-122"/>
            </a:endParaRPr>
          </a:p>
        </p:txBody>
      </p:sp>
      <p:sp>
        <p:nvSpPr>
          <p:cNvPr id="4" name="文本框 3"/>
          <p:cNvSpPr txBox="1"/>
          <p:nvPr/>
        </p:nvSpPr>
        <p:spPr>
          <a:xfrm>
            <a:off x="982980" y="3030220"/>
            <a:ext cx="4011930" cy="398780"/>
          </a:xfrm>
          <a:prstGeom prst="rect">
            <a:avLst/>
          </a:prstGeom>
          <a:noFill/>
        </p:spPr>
        <p:txBody>
          <a:bodyPr wrap="square" rtlCol="0">
            <a:spAutoFit/>
          </a:bodyPr>
          <a:p>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2</a:t>
            </a:r>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AI</a:t>
            </a:r>
            <a:r>
              <a:rPr lang="zh-CN" altLang="en-US" sz="2000">
                <a:latin typeface="微软雅黑" panose="020B0503020204020204" pitchFamily="34" charset="-122"/>
                <a:ea typeface="微软雅黑" panose="020B0503020204020204" pitchFamily="34" charset="-122"/>
              </a:rPr>
              <a:t>绘画的</a:t>
            </a:r>
            <a:r>
              <a:rPr lang="zh-CN" altLang="en-US" sz="2000">
                <a:latin typeface="微软雅黑" panose="020B0503020204020204" pitchFamily="34" charset="-122"/>
                <a:ea typeface="微软雅黑" panose="020B0503020204020204" pitchFamily="34" charset="-122"/>
              </a:rPr>
              <a:t>道德问题</a:t>
            </a:r>
            <a:endParaRPr lang="zh-CN" altLang="en-US" sz="2000">
              <a:latin typeface="微软雅黑" panose="020B0503020204020204" pitchFamily="34" charset="-122"/>
              <a:ea typeface="微软雅黑" panose="020B0503020204020204" pitchFamily="34" charset="-122"/>
            </a:endParaRPr>
          </a:p>
        </p:txBody>
      </p:sp>
      <p:sp>
        <p:nvSpPr>
          <p:cNvPr id="5" name="文本框 4"/>
          <p:cNvSpPr txBox="1"/>
          <p:nvPr/>
        </p:nvSpPr>
        <p:spPr>
          <a:xfrm>
            <a:off x="1327150" y="3615055"/>
            <a:ext cx="8341360" cy="368300"/>
          </a:xfrm>
          <a:prstGeom prst="rect">
            <a:avLst/>
          </a:prstGeom>
          <a:noFill/>
        </p:spPr>
        <p:txBody>
          <a:bodyPr wrap="square" rtlCol="0">
            <a:spAutoFit/>
          </a:bodyPr>
          <a:p>
            <a:r>
              <a:rPr lang="zh-CN" altLang="en-US" sz="1800">
                <a:latin typeface="微软雅黑" panose="020B0503020204020204" pitchFamily="34" charset="-122"/>
                <a:ea typeface="微软雅黑" panose="020B0503020204020204" pitchFamily="34" charset="-122"/>
              </a:rPr>
              <a:t>利用</a:t>
            </a:r>
            <a:r>
              <a:rPr lang="en-US" altLang="zh-CN" sz="1800">
                <a:latin typeface="微软雅黑" panose="020B0503020204020204" pitchFamily="34" charset="-122"/>
                <a:ea typeface="微软雅黑" panose="020B0503020204020204" pitchFamily="34" charset="-122"/>
              </a:rPr>
              <a:t>AI</a:t>
            </a:r>
            <a:r>
              <a:rPr lang="zh-CN" altLang="en-US" sz="1800">
                <a:latin typeface="微软雅黑" panose="020B0503020204020204" pitchFamily="34" charset="-122"/>
                <a:ea typeface="微软雅黑" panose="020B0503020204020204" pitchFamily="34" charset="-122"/>
              </a:rPr>
              <a:t>生成的绘画是否符合人类道德</a:t>
            </a:r>
            <a:r>
              <a:rPr lang="zh-CN" altLang="en-US" sz="1800">
                <a:latin typeface="微软雅黑" panose="020B0503020204020204" pitchFamily="34" charset="-122"/>
                <a:ea typeface="微软雅黑" panose="020B0503020204020204" pitchFamily="34" charset="-122"/>
              </a:rPr>
              <a:t>体系</a:t>
            </a:r>
            <a:endParaRPr lang="zh-CN" altLang="en-US" sz="1800">
              <a:latin typeface="微软雅黑" panose="020B0503020204020204" pitchFamily="34" charset="-122"/>
              <a:ea typeface="微软雅黑" panose="020B0503020204020204" pitchFamily="34"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2"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2"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2"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10" grpId="1"/>
      <p:bldP spid="11" grpId="1"/>
      <p:bldP spid="2" grpId="1"/>
      <p:bldP spid="3" grpId="1"/>
      <p:bldP spid="4" grpId="1"/>
      <p:bldP spid="5" grpId="1"/>
      <p:bldP spid="11" grpId="2"/>
      <p:bldP spid="6" grpId="2"/>
      <p:bldP spid="4" grpId="2"/>
      <p:bldP spid="5" grpId="2"/>
      <p:bldP spid="2" grpId="2"/>
      <p:bldP spid="3" grpId="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dirty="0"/>
              <a:t>文字生成</a:t>
            </a:r>
            <a:r>
              <a:rPr dirty="0"/>
              <a:t>图片的</a:t>
            </a:r>
            <a:r>
              <a:rPr dirty="0"/>
              <a:t>伦理问题</a:t>
            </a:r>
            <a:endParaRPr dirty="0"/>
          </a:p>
        </p:txBody>
      </p:sp>
      <p:sp>
        <p:nvSpPr>
          <p:cNvPr id="7" name="文本框 6"/>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pic>
        <p:nvPicPr>
          <p:cNvPr id="106" name="图片 105"/>
          <p:cNvPicPr/>
          <p:nvPr>
            <p:custDataLst>
              <p:tags r:id="rId1"/>
            </p:custDataLst>
          </p:nvPr>
        </p:nvPicPr>
        <p:blipFill>
          <a:blip r:embed="rId2"/>
          <a:stretch>
            <a:fillRect/>
          </a:stretch>
        </p:blipFill>
        <p:spPr>
          <a:xfrm>
            <a:off x="2849245" y="1620520"/>
            <a:ext cx="6500495" cy="3823335"/>
          </a:xfrm>
          <a:prstGeom prst="rect">
            <a:avLst/>
          </a:prstGeom>
          <a:noFill/>
          <a:ln w="9525">
            <a:noFill/>
          </a:ln>
        </p:spPr>
      </p:pic>
      <p:sp>
        <p:nvSpPr>
          <p:cNvPr id="4" name="文本框 3"/>
          <p:cNvSpPr txBox="1"/>
          <p:nvPr/>
        </p:nvSpPr>
        <p:spPr>
          <a:xfrm>
            <a:off x="1137285" y="5565775"/>
            <a:ext cx="10539095" cy="583565"/>
          </a:xfrm>
          <a:prstGeom prst="rect">
            <a:avLst/>
          </a:prstGeom>
          <a:noFill/>
        </p:spPr>
        <p:txBody>
          <a:bodyPr wrap="square" rtlCol="0" anchor="t">
            <a:spAutoFit/>
          </a:bodyPr>
          <a:p>
            <a:pPr algn="ctr"/>
            <a:r>
              <a:rPr lang="zh-CN" altLang="en-US" sz="1600"/>
              <a:t>2022年8月31日，一位名为Jason Allen的美国游戏设计师在美国科罗拉多州博览会一项美术竞赛中斩获一等奖，获奖的作品名为《空间歌剧院》，实际上该作品是由AI绘图软件MidJourney创作完成</a:t>
            </a:r>
            <a:endParaRPr lang="zh-CN" altLang="en-US" sz="1600"/>
          </a:p>
        </p:txBody>
      </p:sp>
      <p:sp>
        <p:nvSpPr>
          <p:cNvPr id="14" name="文本框 13"/>
          <p:cNvSpPr txBox="1"/>
          <p:nvPr>
            <p:custDataLst>
              <p:tags r:id="rId3"/>
            </p:custDataLst>
          </p:nvPr>
        </p:nvSpPr>
        <p:spPr>
          <a:xfrm>
            <a:off x="741680" y="1076325"/>
            <a:ext cx="4011930" cy="398780"/>
          </a:xfrm>
          <a:prstGeom prst="rect">
            <a:avLst/>
          </a:prstGeom>
          <a:noFill/>
        </p:spPr>
        <p:txBody>
          <a:bodyPr wrap="square" rtlCol="0">
            <a:spAutoFit/>
          </a:bodyPr>
          <a:p>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1</a:t>
            </a:r>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AI</a:t>
            </a:r>
            <a:r>
              <a:rPr lang="zh-CN" altLang="en-US" sz="2000">
                <a:latin typeface="微软雅黑" panose="020B0503020204020204" pitchFamily="34" charset="-122"/>
                <a:ea typeface="微软雅黑" panose="020B0503020204020204" pitchFamily="34" charset="-122"/>
              </a:rPr>
              <a:t>绘画的艺术</a:t>
            </a:r>
            <a:r>
              <a:rPr lang="zh-CN" altLang="en-US" sz="2000">
                <a:latin typeface="微软雅黑" panose="020B0503020204020204" pitchFamily="34" charset="-122"/>
                <a:ea typeface="微软雅黑" panose="020B0503020204020204" pitchFamily="34" charset="-122"/>
              </a:rPr>
              <a:t>问题</a:t>
            </a:r>
            <a:endParaRPr lang="zh-CN" altLang="en-US" sz="2000">
              <a:latin typeface="微软雅黑" panose="020B0503020204020204" pitchFamily="34" charset="-122"/>
              <a:ea typeface="微软雅黑" panose="020B0503020204020204" pitchFamily="34" charset="-122"/>
            </a:endParaRPr>
          </a:p>
        </p:txBody>
      </p:sp>
    </p:spTree>
  </p:cSld>
  <p:clrMapOvr>
    <a:masterClrMapping/>
  </p:clrMapOvr>
  <p:transition spd="med">
    <p:pull/>
  </p:transition>
  <p:timing>
    <p:tnLst>
      <p:par>
        <p:cTn id="1" dur="indefinite" restart="never" nodeType="tmRoot"/>
      </p:par>
    </p:tnLst>
    <p:bldLst>
      <p:bldP spid="1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dirty="0"/>
              <a:t>文字生成</a:t>
            </a:r>
            <a:r>
              <a:rPr dirty="0"/>
              <a:t>图片的</a:t>
            </a:r>
            <a:r>
              <a:rPr dirty="0"/>
              <a:t>伦理问题</a:t>
            </a:r>
            <a:endParaRPr dirty="0"/>
          </a:p>
        </p:txBody>
      </p:sp>
      <p:sp>
        <p:nvSpPr>
          <p:cNvPr id="7" name="文本框 6"/>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sp>
        <p:nvSpPr>
          <p:cNvPr id="14" name="文本框 13"/>
          <p:cNvSpPr txBox="1"/>
          <p:nvPr>
            <p:custDataLst>
              <p:tags r:id="rId1"/>
            </p:custDataLst>
          </p:nvPr>
        </p:nvSpPr>
        <p:spPr>
          <a:xfrm>
            <a:off x="741680" y="1076325"/>
            <a:ext cx="4011930" cy="398780"/>
          </a:xfrm>
          <a:prstGeom prst="rect">
            <a:avLst/>
          </a:prstGeom>
          <a:noFill/>
        </p:spPr>
        <p:txBody>
          <a:bodyPr wrap="square" rtlCol="0">
            <a:spAutoFit/>
          </a:bodyPr>
          <a:p>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2</a:t>
            </a:r>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AI</a:t>
            </a:r>
            <a:r>
              <a:rPr lang="zh-CN" altLang="en-US" sz="2000">
                <a:latin typeface="微软雅黑" panose="020B0503020204020204" pitchFamily="34" charset="-122"/>
                <a:ea typeface="微软雅黑" panose="020B0503020204020204" pitchFamily="34" charset="-122"/>
              </a:rPr>
              <a:t>绘画的道德</a:t>
            </a:r>
            <a:r>
              <a:rPr lang="zh-CN" altLang="en-US" sz="2000">
                <a:latin typeface="微软雅黑" panose="020B0503020204020204" pitchFamily="34" charset="-122"/>
                <a:ea typeface="微软雅黑" panose="020B0503020204020204" pitchFamily="34" charset="-122"/>
              </a:rPr>
              <a:t>问题</a:t>
            </a:r>
            <a:endParaRPr lang="zh-CN" altLang="en-US" sz="2000">
              <a:latin typeface="微软雅黑" panose="020B0503020204020204" pitchFamily="34" charset="-122"/>
              <a:ea typeface="微软雅黑" panose="020B0503020204020204" pitchFamily="34" charset="-122"/>
            </a:endParaRPr>
          </a:p>
        </p:txBody>
      </p:sp>
      <p:sp>
        <p:nvSpPr>
          <p:cNvPr id="8" name="文本框 7"/>
          <p:cNvSpPr txBox="1"/>
          <p:nvPr>
            <p:custDataLst>
              <p:tags r:id="rId2"/>
            </p:custDataLst>
          </p:nvPr>
        </p:nvSpPr>
        <p:spPr>
          <a:xfrm>
            <a:off x="1327150" y="1727835"/>
            <a:ext cx="5610860" cy="368300"/>
          </a:xfrm>
          <a:prstGeom prst="rect">
            <a:avLst/>
          </a:prstGeom>
          <a:noFill/>
        </p:spPr>
        <p:txBody>
          <a:bodyPr wrap="square" rtlCol="0">
            <a:spAutoFit/>
          </a:bodyPr>
          <a:p>
            <a:pPr algn="l">
              <a:buClrTx/>
              <a:buSzTx/>
              <a:buFontTx/>
            </a:pPr>
            <a:r>
              <a:rPr lang="zh-CN" altLang="en-US" sz="1800">
                <a:latin typeface="微软雅黑" panose="020B0503020204020204" pitchFamily="34" charset="-122"/>
                <a:ea typeface="微软雅黑" panose="020B0503020204020204" pitchFamily="34" charset="-122"/>
              </a:rPr>
              <a:t>输入具有不符合社会道德的文字，是否能规避</a:t>
            </a:r>
            <a:r>
              <a:rPr lang="zh-CN" altLang="en-US" sz="1800">
                <a:latin typeface="微软雅黑" panose="020B0503020204020204" pitchFamily="34" charset="-122"/>
                <a:ea typeface="微软雅黑" panose="020B0503020204020204" pitchFamily="34" charset="-122"/>
              </a:rPr>
              <a:t>问题？</a:t>
            </a:r>
            <a:endParaRPr lang="zh-CN" altLang="en-US" sz="1800">
              <a:latin typeface="微软雅黑" panose="020B0503020204020204" pitchFamily="34" charset="-122"/>
              <a:ea typeface="微软雅黑" panose="020B0503020204020204" pitchFamily="34" charset="-122"/>
            </a:endParaRPr>
          </a:p>
        </p:txBody>
      </p:sp>
      <p:sp>
        <p:nvSpPr>
          <p:cNvPr id="2" name="文本框 1"/>
          <p:cNvSpPr txBox="1"/>
          <p:nvPr>
            <p:custDataLst>
              <p:tags r:id="rId3"/>
            </p:custDataLst>
          </p:nvPr>
        </p:nvSpPr>
        <p:spPr>
          <a:xfrm>
            <a:off x="1492250" y="2831465"/>
            <a:ext cx="1788795" cy="368300"/>
          </a:xfrm>
          <a:prstGeom prst="rect">
            <a:avLst/>
          </a:prstGeom>
          <a:noFill/>
        </p:spPr>
        <p:txBody>
          <a:bodyPr wrap="square" rtlCol="0">
            <a:spAutoFit/>
          </a:bodyPr>
          <a:p>
            <a:pPr algn="l">
              <a:buClrTx/>
              <a:buSzTx/>
              <a:buFontTx/>
            </a:pPr>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种族大屠杀</a:t>
            </a:r>
            <a:r>
              <a:rPr lang="en-US" altLang="zh-CN" sz="1800">
                <a:latin typeface="微软雅黑" panose="020B0503020204020204" pitchFamily="34" charset="-122"/>
                <a:ea typeface="微软雅黑" panose="020B0503020204020204" pitchFamily="34" charset="-122"/>
              </a:rPr>
              <a:t>”</a:t>
            </a:r>
            <a:endParaRPr lang="en-US" altLang="zh-CN" sz="1800">
              <a:latin typeface="微软雅黑" panose="020B0503020204020204" pitchFamily="34" charset="-122"/>
              <a:ea typeface="微软雅黑" panose="020B0503020204020204" pitchFamily="34" charset="-122"/>
            </a:endParaRPr>
          </a:p>
        </p:txBody>
      </p:sp>
      <p:sp>
        <p:nvSpPr>
          <p:cNvPr id="3" name="文本框 2"/>
          <p:cNvSpPr txBox="1"/>
          <p:nvPr>
            <p:custDataLst>
              <p:tags r:id="rId4"/>
            </p:custDataLst>
          </p:nvPr>
        </p:nvSpPr>
        <p:spPr>
          <a:xfrm>
            <a:off x="1492250" y="3326765"/>
            <a:ext cx="1788795" cy="368300"/>
          </a:xfrm>
          <a:prstGeom prst="rect">
            <a:avLst/>
          </a:prstGeom>
          <a:noFill/>
        </p:spPr>
        <p:txBody>
          <a:bodyPr wrap="square" rtlCol="0">
            <a:spAutoFit/>
          </a:bodyPr>
          <a:p>
            <a:pPr algn="l">
              <a:buClrTx/>
              <a:buSzTx/>
              <a:buFontTx/>
            </a:pPr>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殖民压迫</a:t>
            </a:r>
            <a:r>
              <a:rPr lang="en-US" altLang="zh-CN" sz="1800">
                <a:latin typeface="微软雅黑" panose="020B0503020204020204" pitchFamily="34" charset="-122"/>
                <a:ea typeface="微软雅黑" panose="020B0503020204020204" pitchFamily="34" charset="-122"/>
              </a:rPr>
              <a:t>”</a:t>
            </a:r>
            <a:endParaRPr lang="en-US" altLang="zh-CN" sz="1800">
              <a:latin typeface="微软雅黑" panose="020B0503020204020204" pitchFamily="34" charset="-122"/>
              <a:ea typeface="微软雅黑" panose="020B0503020204020204" pitchFamily="34" charset="-122"/>
            </a:endParaRPr>
          </a:p>
        </p:txBody>
      </p:sp>
      <p:sp>
        <p:nvSpPr>
          <p:cNvPr id="4" name="文本框 3"/>
          <p:cNvSpPr txBox="1"/>
          <p:nvPr>
            <p:custDataLst>
              <p:tags r:id="rId5"/>
            </p:custDataLst>
          </p:nvPr>
        </p:nvSpPr>
        <p:spPr>
          <a:xfrm>
            <a:off x="1492250" y="3860165"/>
            <a:ext cx="2715895" cy="368300"/>
          </a:xfrm>
          <a:prstGeom prst="rect">
            <a:avLst/>
          </a:prstGeom>
          <a:noFill/>
        </p:spPr>
        <p:txBody>
          <a:bodyPr wrap="square" rtlCol="0">
            <a:spAutoFit/>
          </a:bodyPr>
          <a:p>
            <a:pPr algn="l">
              <a:buClrTx/>
              <a:buSzTx/>
              <a:buFontTx/>
            </a:pPr>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残忍杀害</a:t>
            </a:r>
            <a:r>
              <a:rPr lang="zh-CN" altLang="en-US" sz="1800">
                <a:latin typeface="微软雅黑" panose="020B0503020204020204" pitchFamily="34" charset="-122"/>
                <a:ea typeface="微软雅黑" panose="020B0503020204020204" pitchFamily="34" charset="-122"/>
              </a:rPr>
              <a:t>无辜人民</a:t>
            </a:r>
            <a:r>
              <a:rPr lang="en-US" altLang="zh-CN" sz="1800">
                <a:latin typeface="微软雅黑" panose="020B0503020204020204" pitchFamily="34" charset="-122"/>
                <a:ea typeface="微软雅黑" panose="020B0503020204020204" pitchFamily="34" charset="-122"/>
              </a:rPr>
              <a:t>”</a:t>
            </a:r>
            <a:endParaRPr lang="en-US" altLang="zh-CN" sz="1800">
              <a:latin typeface="微软雅黑" panose="020B0503020204020204" pitchFamily="34" charset="-122"/>
              <a:ea typeface="微软雅黑" panose="020B0503020204020204" pitchFamily="34" charset="-122"/>
            </a:endParaRPr>
          </a:p>
        </p:txBody>
      </p:sp>
      <p:sp>
        <p:nvSpPr>
          <p:cNvPr id="6" name="文本框 5"/>
          <p:cNvSpPr txBox="1"/>
          <p:nvPr>
            <p:custDataLst>
              <p:tags r:id="rId6"/>
            </p:custDataLst>
          </p:nvPr>
        </p:nvSpPr>
        <p:spPr>
          <a:xfrm>
            <a:off x="1492250" y="2336165"/>
            <a:ext cx="2715895" cy="368300"/>
          </a:xfrm>
          <a:prstGeom prst="rect">
            <a:avLst/>
          </a:prstGeom>
          <a:noFill/>
        </p:spPr>
        <p:txBody>
          <a:bodyPr wrap="square" rtlCol="0">
            <a:spAutoFit/>
          </a:bodyPr>
          <a:p>
            <a:pPr algn="l">
              <a:buClrTx/>
              <a:buSzTx/>
              <a:buFontTx/>
            </a:pPr>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欺压弱小</a:t>
            </a:r>
            <a:r>
              <a:rPr lang="en-US" altLang="zh-CN" sz="1800">
                <a:latin typeface="微软雅黑" panose="020B0503020204020204" pitchFamily="34" charset="-122"/>
                <a:ea typeface="微软雅黑" panose="020B0503020204020204" pitchFamily="34" charset="-122"/>
              </a:rPr>
              <a:t>”</a:t>
            </a:r>
            <a:endParaRPr lang="en-US" altLang="zh-CN" sz="1800">
              <a:latin typeface="微软雅黑" panose="020B0503020204020204" pitchFamily="34" charset="-122"/>
              <a:ea typeface="微软雅黑" panose="020B0503020204020204" pitchFamily="34" charset="-122"/>
            </a:endParaRPr>
          </a:p>
        </p:txBody>
      </p:sp>
    </p:spTree>
  </p:cSld>
  <p:clrMapOvr>
    <a:masterClrMapping/>
  </p:clrMapOvr>
  <p:transition spd="med">
    <p:pull/>
  </p:transition>
  <p:timing>
    <p:tnLst>
      <p:par>
        <p:cTn id="1" dur="indefinite" restart="never" nodeType="tmRoot"/>
      </p:par>
    </p:tnLst>
    <p:bldLst>
      <p:bldP spid="14" grpId="1"/>
      <p:bldP spid="8" grpId="1"/>
      <p:bldP spid="2" grpId="1"/>
      <p:bldP spid="3" grpId="1"/>
      <p:bldP spid="4" grpId="1"/>
      <p:bldP spid="6"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dirty="0"/>
              <a:t>文字生成</a:t>
            </a:r>
            <a:r>
              <a:rPr dirty="0"/>
              <a:t>图片的</a:t>
            </a:r>
            <a:r>
              <a:rPr dirty="0"/>
              <a:t>伦理问题</a:t>
            </a:r>
            <a:endParaRPr dirty="0"/>
          </a:p>
        </p:txBody>
      </p:sp>
      <p:sp>
        <p:nvSpPr>
          <p:cNvPr id="7" name="文本框 6"/>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sp>
        <p:nvSpPr>
          <p:cNvPr id="14" name="文本框 13"/>
          <p:cNvSpPr txBox="1"/>
          <p:nvPr>
            <p:custDataLst>
              <p:tags r:id="rId1"/>
            </p:custDataLst>
          </p:nvPr>
        </p:nvSpPr>
        <p:spPr>
          <a:xfrm>
            <a:off x="741680" y="1076325"/>
            <a:ext cx="4011930" cy="398780"/>
          </a:xfrm>
          <a:prstGeom prst="rect">
            <a:avLst/>
          </a:prstGeom>
          <a:noFill/>
        </p:spPr>
        <p:txBody>
          <a:bodyPr wrap="square" rtlCol="0">
            <a:spAutoFit/>
          </a:bodyPr>
          <a:p>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3</a:t>
            </a:r>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AI</a:t>
            </a:r>
            <a:r>
              <a:rPr lang="zh-CN" altLang="en-US" sz="2000">
                <a:latin typeface="微软雅黑" panose="020B0503020204020204" pitchFamily="34" charset="-122"/>
                <a:ea typeface="微软雅黑" panose="020B0503020204020204" pitchFamily="34" charset="-122"/>
              </a:rPr>
              <a:t>绘画的政治问题</a:t>
            </a:r>
            <a:endParaRPr lang="zh-CN" altLang="en-US" sz="2000">
              <a:latin typeface="微软雅黑" panose="020B0503020204020204" pitchFamily="34" charset="-122"/>
              <a:ea typeface="微软雅黑" panose="020B0503020204020204" pitchFamily="34" charset="-122"/>
            </a:endParaRPr>
          </a:p>
        </p:txBody>
      </p:sp>
      <p:pic>
        <p:nvPicPr>
          <p:cNvPr id="5" name="图片 4" descr="OIP"/>
          <p:cNvPicPr>
            <a:picLocks noChangeAspect="1"/>
          </p:cNvPicPr>
          <p:nvPr/>
        </p:nvPicPr>
        <p:blipFill>
          <a:blip r:embed="rId2"/>
          <a:stretch>
            <a:fillRect/>
          </a:stretch>
        </p:blipFill>
        <p:spPr>
          <a:xfrm>
            <a:off x="4295775" y="1671320"/>
            <a:ext cx="3969385" cy="3969385"/>
          </a:xfrm>
          <a:prstGeom prst="rect">
            <a:avLst/>
          </a:prstGeom>
        </p:spPr>
      </p:pic>
      <p:sp>
        <p:nvSpPr>
          <p:cNvPr id="8" name="文本框 7"/>
          <p:cNvSpPr txBox="1"/>
          <p:nvPr>
            <p:custDataLst>
              <p:tags r:id="rId3"/>
            </p:custDataLst>
          </p:nvPr>
        </p:nvSpPr>
        <p:spPr>
          <a:xfrm>
            <a:off x="1757680" y="5741035"/>
            <a:ext cx="9128125" cy="337185"/>
          </a:xfrm>
          <a:prstGeom prst="rect">
            <a:avLst/>
          </a:prstGeom>
          <a:noFill/>
        </p:spPr>
        <p:txBody>
          <a:bodyPr wrap="square" rtlCol="0">
            <a:spAutoFit/>
          </a:bodyPr>
          <a:p>
            <a:pPr algn="ctr">
              <a:buClrTx/>
              <a:buSzTx/>
              <a:buFontTx/>
            </a:pPr>
            <a:r>
              <a:rPr lang="zh-CN" altLang="en-US" sz="1600">
                <a:ea typeface="微软雅黑" panose="020B0503020204020204" pitchFamily="34" charset="-122"/>
              </a:rPr>
              <a:t>百度“文心一言”上线之初，对关键词“爱国的猫”的图像生成结果，带有</a:t>
            </a:r>
            <a:r>
              <a:rPr lang="zh-CN" altLang="en-US" sz="1600">
                <a:ea typeface="微软雅黑" panose="020B0503020204020204" pitchFamily="34" charset="-122"/>
              </a:rPr>
              <a:t>一定的</a:t>
            </a:r>
            <a:r>
              <a:rPr lang="zh-CN" altLang="en-US" sz="1600">
                <a:ea typeface="微软雅黑" panose="020B0503020204020204" pitchFamily="34" charset="-122"/>
              </a:rPr>
              <a:t>价值观指向性</a:t>
            </a:r>
            <a:endParaRPr lang="zh-CN" altLang="en-US" sz="1600">
              <a:ea typeface="微软雅黑" panose="020B0503020204020204" pitchFamily="34" charset="-122"/>
            </a:endParaRPr>
          </a:p>
        </p:txBody>
      </p:sp>
    </p:spTree>
  </p:cSld>
  <p:clrMapOvr>
    <a:masterClrMapping/>
  </p:clrMapOvr>
  <p:transition spd="med">
    <p:pull/>
  </p:transition>
  <p:timing>
    <p:tnLst>
      <p:par>
        <p:cTn id="1" dur="indefinite" restart="never" nodeType="tmRoot"/>
      </p:par>
    </p:tnLst>
    <p:bldLst>
      <p:bldP spid="14" grpId="1"/>
      <p:bldP spid="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891815" y="3000270"/>
            <a:ext cx="4345126" cy="857460"/>
            <a:chOff x="5588007" y="1590635"/>
            <a:chExt cx="4345126" cy="857460"/>
          </a:xfrm>
        </p:grpSpPr>
        <p:sp>
          <p:nvSpPr>
            <p:cNvPr id="19" name="文本框 18"/>
            <p:cNvSpPr txBox="1"/>
            <p:nvPr/>
          </p:nvSpPr>
          <p:spPr>
            <a:xfrm>
              <a:off x="6549853" y="1696200"/>
              <a:ext cx="3383280" cy="645160"/>
            </a:xfrm>
            <a:prstGeom prst="rect">
              <a:avLst/>
            </a:prstGeom>
            <a:noFill/>
          </p:spPr>
          <p:txBody>
            <a:bodyPr wrap="none">
              <a:spAutoFit/>
            </a:bodyPr>
            <a:lstStyle/>
            <a:p>
              <a:pPr eaLnBrk="1" fontAlgn="auto" hangingPunct="1">
                <a:spcBef>
                  <a:spcPts val="0"/>
                </a:spcBef>
                <a:spcAft>
                  <a:spcPts val="0"/>
                </a:spcAft>
                <a:defRPr/>
              </a:pPr>
              <a:r>
                <a:rPr lang="zh-CN" altLang="en-US" sz="3600" b="1" dirty="0">
                  <a:sym typeface="+mn-lt"/>
                </a:rPr>
                <a:t>可能的解决</a:t>
              </a:r>
              <a:r>
                <a:rPr lang="zh-CN" altLang="en-US" sz="3600" b="1" dirty="0">
                  <a:sym typeface="+mn-lt"/>
                </a:rPr>
                <a:t>办法</a:t>
              </a:r>
              <a:endParaRPr lang="zh-CN" altLang="en-US" sz="3600" b="1" dirty="0">
                <a:sym typeface="+mn-lt"/>
              </a:endParaRPr>
            </a:p>
          </p:txBody>
        </p:sp>
        <p:sp>
          <p:nvSpPr>
            <p:cNvPr id="20" name="椭圆 19"/>
            <p:cNvSpPr/>
            <p:nvPr/>
          </p:nvSpPr>
          <p:spPr>
            <a:xfrm>
              <a:off x="5588007" y="1590635"/>
              <a:ext cx="85745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1" dirty="0">
                  <a:latin typeface="Century Gothic" panose="020B0502020202020204" pitchFamily="34" charset="0"/>
                </a:rPr>
                <a:t>3</a:t>
              </a:r>
              <a:endParaRPr lang="zh-CN" altLang="en-US" sz="4000" b="1" dirty="0">
                <a:latin typeface="Century Gothic" panose="020B0502020202020204" pitchFamily="34" charset="0"/>
              </a:endParaRPr>
            </a:p>
          </p:txBody>
        </p:sp>
      </p:gr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3262558" y="112345"/>
            <a:ext cx="952500" cy="1446212"/>
          </a:xfrm>
          <a:prstGeom prst="rect">
            <a:avLst/>
          </a:prstGeom>
        </p:spPr>
        <p:txBody>
          <a:bodyPr>
            <a:spAutoFit/>
          </a:bodyPr>
          <a:lstStyle/>
          <a:p>
            <a:pPr eaLnBrk="1" fontAlgn="auto" hangingPunct="1">
              <a:spcBef>
                <a:spcPts val="0"/>
              </a:spcBef>
              <a:spcAft>
                <a:spcPts val="0"/>
              </a:spcAft>
              <a:defRPr/>
            </a:pPr>
            <a:endParaRPr lang="zh-CN" altLang="en-US" sz="8800" dirty="0">
              <a:solidFill>
                <a:schemeClr val="tx1">
                  <a:lumMod val="65000"/>
                  <a:lumOff val="35000"/>
                </a:schemeClr>
              </a:solidFill>
              <a:latin typeface="+mn-ea"/>
              <a:ea typeface="+mn-ea"/>
              <a:cs typeface="+mn-ea"/>
              <a:sym typeface="+mn-lt"/>
            </a:endParaRPr>
          </a:p>
        </p:txBody>
      </p:sp>
      <p:sp>
        <p:nvSpPr>
          <p:cNvPr id="68" name="文本框 67"/>
          <p:cNvSpPr txBox="1"/>
          <p:nvPr/>
        </p:nvSpPr>
        <p:spPr bwMode="auto">
          <a:xfrm>
            <a:off x="5335437" y="844409"/>
            <a:ext cx="861774" cy="5243358"/>
          </a:xfrm>
          <a:prstGeom prst="rect">
            <a:avLst/>
          </a:prstGeom>
          <a:noFill/>
        </p:spPr>
        <p:txBody>
          <a:bodyPr vert="eaVert" wrap="none">
            <a:spAutoFit/>
          </a:bodyPr>
          <a:lstStyle/>
          <a:p>
            <a:pPr algn="ctr" eaLnBrk="1" fontAlgn="auto" hangingPunct="1">
              <a:spcBef>
                <a:spcPts val="0"/>
              </a:spcBef>
              <a:spcAft>
                <a:spcPts val="0"/>
              </a:spcAft>
              <a:defRPr/>
            </a:pPr>
            <a:r>
              <a:rPr lang="zh-CN" altLang="en-US" sz="4400" b="1" spc="200" dirty="0">
                <a:solidFill>
                  <a:schemeClr val="tx2"/>
                </a:solidFill>
                <a:latin typeface="+mn-lt"/>
                <a:ea typeface="+mn-ea"/>
                <a:cs typeface="+mn-ea"/>
                <a:sym typeface="+mn-lt"/>
              </a:rPr>
              <a:t>目录 </a:t>
            </a:r>
            <a:r>
              <a:rPr lang="en-US" altLang="zh-CN" sz="4400" b="1" spc="200" dirty="0">
                <a:solidFill>
                  <a:schemeClr val="tx2"/>
                </a:solidFill>
                <a:latin typeface="+mn-ea"/>
                <a:ea typeface="+mn-ea"/>
                <a:cs typeface="+mn-ea"/>
                <a:sym typeface="+mn-lt"/>
              </a:rPr>
              <a:t>|</a:t>
            </a:r>
            <a:r>
              <a:rPr lang="en-US" altLang="zh-CN" sz="4400" b="1" spc="200" dirty="0">
                <a:solidFill>
                  <a:schemeClr val="tx2"/>
                </a:solidFill>
                <a:latin typeface="+mn-lt"/>
                <a:ea typeface="+mn-ea"/>
                <a:cs typeface="+mn-ea"/>
                <a:sym typeface="+mn-lt"/>
              </a:rPr>
              <a:t> </a:t>
            </a:r>
            <a:r>
              <a:rPr lang="en-US" altLang="zh-CN" sz="4400" b="1" spc="200" dirty="0">
                <a:latin typeface="+mn-lt"/>
                <a:ea typeface="+mn-ea"/>
                <a:cs typeface="+mn-ea"/>
                <a:sym typeface="+mn-lt"/>
              </a:rPr>
              <a:t>CONTENTS</a:t>
            </a:r>
            <a:endParaRPr lang="en-US" altLang="zh-CN" sz="4400" b="1" spc="200" dirty="0">
              <a:latin typeface="+mn-lt"/>
              <a:ea typeface="+mn-ea"/>
              <a:cs typeface="+mn-ea"/>
              <a:sym typeface="+mn-lt"/>
            </a:endParaRPr>
          </a:p>
        </p:txBody>
      </p:sp>
      <p:grpSp>
        <p:nvGrpSpPr>
          <p:cNvPr id="2" name="组合 1"/>
          <p:cNvGrpSpPr/>
          <p:nvPr/>
        </p:nvGrpSpPr>
        <p:grpSpPr>
          <a:xfrm>
            <a:off x="7174885" y="1070567"/>
            <a:ext cx="3366506" cy="4120735"/>
            <a:chOff x="6579669" y="1148208"/>
            <a:chExt cx="3366506" cy="4120735"/>
          </a:xfrm>
        </p:grpSpPr>
        <p:grpSp>
          <p:nvGrpSpPr>
            <p:cNvPr id="3" name="组合 2"/>
            <p:cNvGrpSpPr/>
            <p:nvPr/>
          </p:nvGrpSpPr>
          <p:grpSpPr>
            <a:xfrm>
              <a:off x="6597449" y="1148208"/>
              <a:ext cx="3115310" cy="620713"/>
              <a:chOff x="5855427" y="1647453"/>
              <a:chExt cx="3115310" cy="620713"/>
            </a:xfrm>
          </p:grpSpPr>
          <p:sp>
            <p:nvSpPr>
              <p:cNvPr id="5" name="文本框 4"/>
              <p:cNvSpPr txBox="1"/>
              <p:nvPr/>
            </p:nvSpPr>
            <p:spPr>
              <a:xfrm>
                <a:off x="6536147" y="1696348"/>
                <a:ext cx="2434590" cy="570865"/>
              </a:xfrm>
              <a:prstGeom prst="rect">
                <a:avLst/>
              </a:prstGeom>
              <a:noFill/>
            </p:spPr>
            <p:txBody>
              <a:bodyPr wrap="square">
                <a:noAutofit/>
              </a:bodyPr>
              <a:lstStyle/>
              <a:p>
                <a:pPr eaLnBrk="1" fontAlgn="auto" hangingPunct="1">
                  <a:spcBef>
                    <a:spcPts val="0"/>
                  </a:spcBef>
                  <a:spcAft>
                    <a:spcPts val="0"/>
                  </a:spcAft>
                  <a:defRPr/>
                </a:pPr>
                <a:r>
                  <a:rPr lang="zh-CN" altLang="en-US" sz="2800" b="1" dirty="0">
                    <a:sym typeface="+mn-lt"/>
                  </a:rPr>
                  <a:t>研究背景</a:t>
                </a:r>
                <a:endParaRPr lang="zh-CN" altLang="en-US" sz="2800" b="1" dirty="0">
                  <a:sym typeface="+mn-lt"/>
                </a:endParaRPr>
              </a:p>
            </p:txBody>
          </p:sp>
          <p:sp>
            <p:nvSpPr>
              <p:cNvPr id="33" name="椭圆 32"/>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1</a:t>
                </a:r>
                <a:endParaRPr lang="zh-CN" altLang="en-US" sz="3200" b="1" dirty="0">
                  <a:latin typeface="Century Gothic" panose="020B0502020202020204" pitchFamily="34" charset="0"/>
                  <a:ea typeface="微软雅黑" panose="020B0503020204020204" pitchFamily="34" charset="-122"/>
                </a:endParaRPr>
              </a:p>
            </p:txBody>
          </p:sp>
        </p:grpSp>
        <p:grpSp>
          <p:nvGrpSpPr>
            <p:cNvPr id="71" name="组合 70"/>
            <p:cNvGrpSpPr/>
            <p:nvPr/>
          </p:nvGrpSpPr>
          <p:grpSpPr>
            <a:xfrm>
              <a:off x="6598084" y="2332824"/>
              <a:ext cx="3266440" cy="620713"/>
              <a:chOff x="5856062" y="1795233"/>
              <a:chExt cx="3266440" cy="620713"/>
            </a:xfrm>
          </p:grpSpPr>
          <p:sp>
            <p:nvSpPr>
              <p:cNvPr id="72" name="文本框 71"/>
              <p:cNvSpPr txBox="1"/>
              <p:nvPr/>
            </p:nvSpPr>
            <p:spPr>
              <a:xfrm>
                <a:off x="6550752" y="1858273"/>
                <a:ext cx="2571750" cy="521970"/>
              </a:xfrm>
              <a:prstGeom prst="rect">
                <a:avLst/>
              </a:prstGeom>
              <a:noFill/>
            </p:spPr>
            <p:txBody>
              <a:bodyPr wrap="square">
                <a:spAutoFit/>
              </a:bodyPr>
              <a:lstStyle/>
              <a:p>
                <a:pPr eaLnBrk="1" fontAlgn="auto" hangingPunct="1">
                  <a:spcBef>
                    <a:spcPts val="0"/>
                  </a:spcBef>
                  <a:spcAft>
                    <a:spcPts val="0"/>
                  </a:spcAft>
                  <a:defRPr/>
                </a:pPr>
                <a:r>
                  <a:rPr lang="zh-CN" altLang="en-US" sz="2800" b="1" dirty="0">
                    <a:sym typeface="+mn-lt"/>
                  </a:rPr>
                  <a:t>相关</a:t>
                </a:r>
                <a:r>
                  <a:rPr lang="zh-CN" altLang="en-US" sz="2800" b="1" dirty="0">
                    <a:sym typeface="+mn-lt"/>
                  </a:rPr>
                  <a:t>问题介绍</a:t>
                </a:r>
                <a:endParaRPr lang="zh-CN" altLang="en-US" sz="2800" b="1" dirty="0">
                  <a:sym typeface="+mn-lt"/>
                </a:endParaRPr>
              </a:p>
            </p:txBody>
          </p:sp>
          <p:sp>
            <p:nvSpPr>
              <p:cNvPr id="73" name="椭圆 72"/>
              <p:cNvSpPr/>
              <p:nvPr/>
            </p:nvSpPr>
            <p:spPr>
              <a:xfrm>
                <a:off x="5856062" y="179523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2</a:t>
                </a:r>
                <a:endParaRPr lang="zh-CN" altLang="en-US" sz="3200" b="1" dirty="0">
                  <a:latin typeface="Century Gothic" panose="020B0502020202020204" pitchFamily="34" charset="0"/>
                  <a:ea typeface="微软雅黑" panose="020B0503020204020204" pitchFamily="34" charset="-122"/>
                </a:endParaRPr>
              </a:p>
            </p:txBody>
          </p:sp>
        </p:grpSp>
        <p:grpSp>
          <p:nvGrpSpPr>
            <p:cNvPr id="75" name="组合 74"/>
            <p:cNvGrpSpPr/>
            <p:nvPr/>
          </p:nvGrpSpPr>
          <p:grpSpPr>
            <a:xfrm>
              <a:off x="6579669" y="3515221"/>
              <a:ext cx="3366506" cy="620713"/>
              <a:chOff x="5837647" y="1941458"/>
              <a:chExt cx="3366506" cy="620713"/>
            </a:xfrm>
          </p:grpSpPr>
          <p:sp>
            <p:nvSpPr>
              <p:cNvPr id="76" name="文本框 75"/>
              <p:cNvSpPr txBox="1"/>
              <p:nvPr/>
            </p:nvSpPr>
            <p:spPr>
              <a:xfrm>
                <a:off x="6532073" y="1990205"/>
                <a:ext cx="2672080" cy="52197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可能的解决</a:t>
                </a:r>
                <a:r>
                  <a:rPr lang="zh-CN" altLang="en-US" sz="2800" b="1" dirty="0">
                    <a:sym typeface="+mn-lt"/>
                  </a:rPr>
                  <a:t>办法</a:t>
                </a:r>
                <a:endParaRPr lang="zh-CN" altLang="en-US" sz="2800" b="1" dirty="0">
                  <a:sym typeface="+mn-lt"/>
                </a:endParaRPr>
              </a:p>
            </p:txBody>
          </p:sp>
          <p:sp>
            <p:nvSpPr>
              <p:cNvPr id="77" name="椭圆 76"/>
              <p:cNvSpPr/>
              <p:nvPr/>
            </p:nvSpPr>
            <p:spPr>
              <a:xfrm>
                <a:off x="5837647" y="1941458"/>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3</a:t>
                </a:r>
                <a:endParaRPr lang="zh-CN" altLang="en-US" sz="3200" b="1" dirty="0">
                  <a:latin typeface="Century Gothic" panose="020B0502020202020204" pitchFamily="34" charset="0"/>
                  <a:ea typeface="微软雅黑" panose="020B0503020204020204" pitchFamily="34" charset="-122"/>
                </a:endParaRPr>
              </a:p>
            </p:txBody>
          </p:sp>
        </p:grpSp>
        <p:grpSp>
          <p:nvGrpSpPr>
            <p:cNvPr id="79" name="组合 78"/>
            <p:cNvGrpSpPr/>
            <p:nvPr/>
          </p:nvGrpSpPr>
          <p:grpSpPr>
            <a:xfrm>
              <a:off x="6598802" y="4598047"/>
              <a:ext cx="2801660" cy="670896"/>
              <a:chOff x="5856780" y="1988112"/>
              <a:chExt cx="2801660" cy="670896"/>
            </a:xfrm>
          </p:grpSpPr>
          <p:sp>
            <p:nvSpPr>
              <p:cNvPr id="80" name="文本框 79"/>
              <p:cNvSpPr txBox="1"/>
              <p:nvPr/>
            </p:nvSpPr>
            <p:spPr>
              <a:xfrm>
                <a:off x="6551056" y="2137038"/>
                <a:ext cx="2107384" cy="521970"/>
              </a:xfrm>
              <a:prstGeom prst="rect">
                <a:avLst/>
              </a:prstGeom>
              <a:noFill/>
            </p:spPr>
            <p:txBody>
              <a:bodyPr wrap="square">
                <a:spAutoFit/>
              </a:bodyPr>
              <a:lstStyle/>
              <a:p>
                <a:pPr eaLnBrk="1" fontAlgn="auto" hangingPunct="1">
                  <a:spcBef>
                    <a:spcPts val="0"/>
                  </a:spcBef>
                  <a:spcAft>
                    <a:spcPts val="0"/>
                  </a:spcAft>
                  <a:defRPr/>
                </a:pPr>
                <a:r>
                  <a:rPr lang="zh-CN" altLang="en-US" sz="2800" b="1" dirty="0">
                    <a:sym typeface="+mn-lt"/>
                  </a:rPr>
                  <a:t>总结与</a:t>
                </a:r>
                <a:r>
                  <a:rPr lang="zh-CN" altLang="en-US" sz="2800" b="1" dirty="0">
                    <a:sym typeface="+mn-lt"/>
                  </a:rPr>
                  <a:t>展望</a:t>
                </a:r>
                <a:endParaRPr lang="zh-CN" altLang="en-US" sz="2800" b="1" dirty="0">
                  <a:sym typeface="+mn-lt"/>
                </a:endParaRPr>
              </a:p>
            </p:txBody>
          </p:sp>
          <p:sp>
            <p:nvSpPr>
              <p:cNvPr id="81" name="椭圆 80"/>
              <p:cNvSpPr/>
              <p:nvPr/>
            </p:nvSpPr>
            <p:spPr>
              <a:xfrm>
                <a:off x="5856780" y="1988112"/>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4</a:t>
                </a:r>
                <a:endParaRPr lang="zh-CN" altLang="en-US" sz="3200" b="1" dirty="0">
                  <a:latin typeface="Century Gothic" panose="020B0502020202020204" pitchFamily="34" charset="0"/>
                  <a:ea typeface="微软雅黑" panose="020B0503020204020204" pitchFamily="34" charset="-122"/>
                </a:endParaRPr>
              </a:p>
            </p:txBody>
          </p:sp>
        </p:grpSp>
      </p:gr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en-US" altLang="zh-CN" dirty="0"/>
              <a:t>Text2Image</a:t>
            </a:r>
            <a:r>
              <a:rPr dirty="0"/>
              <a:t>安全问题的解决</a:t>
            </a:r>
            <a:r>
              <a:rPr dirty="0"/>
              <a:t>方式</a:t>
            </a:r>
            <a:endParaRPr dirty="0"/>
          </a:p>
        </p:txBody>
      </p:sp>
      <p:sp>
        <p:nvSpPr>
          <p:cNvPr id="7" name="文本框 6"/>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a:t>
            </a:r>
            <a:endParaRPr lang="zh-CN" altLang="en-US" sz="3600" b="1" dirty="0">
              <a:solidFill>
                <a:schemeClr val="bg1"/>
              </a:solidFill>
            </a:endParaRPr>
          </a:p>
        </p:txBody>
      </p:sp>
      <p:sp>
        <p:nvSpPr>
          <p:cNvPr id="2" name="文本框 1"/>
          <p:cNvSpPr txBox="1"/>
          <p:nvPr>
            <p:custDataLst>
              <p:tags r:id="rId1"/>
            </p:custDataLst>
          </p:nvPr>
        </p:nvSpPr>
        <p:spPr>
          <a:xfrm>
            <a:off x="678180" y="1127125"/>
            <a:ext cx="4761230" cy="398780"/>
          </a:xfrm>
          <a:prstGeom prst="rect">
            <a:avLst/>
          </a:prstGeom>
          <a:noFill/>
        </p:spPr>
        <p:txBody>
          <a:bodyPr wrap="square" rtlCol="0">
            <a:spAutoFit/>
          </a:bodyPr>
          <a:p>
            <a:r>
              <a:rPr lang="zh-CN" altLang="en-US" sz="2000">
                <a:latin typeface="微软雅黑" panose="020B0503020204020204" pitchFamily="34" charset="-122"/>
                <a:ea typeface="微软雅黑" panose="020B0503020204020204" pitchFamily="34" charset="-122"/>
              </a:rPr>
              <a:t>可以从</a:t>
            </a:r>
            <a:r>
              <a:rPr lang="zh-CN" altLang="en-US" sz="2000">
                <a:latin typeface="微软雅黑" panose="020B0503020204020204" pitchFamily="34" charset="-122"/>
                <a:ea typeface="微软雅黑" panose="020B0503020204020204" pitchFamily="34" charset="-122"/>
              </a:rPr>
              <a:t>数据、模型、</a:t>
            </a:r>
            <a:r>
              <a:rPr lang="zh-CN" altLang="en-US" sz="2000">
                <a:latin typeface="微软雅黑" panose="020B0503020204020204" pitchFamily="34" charset="-122"/>
                <a:ea typeface="微软雅黑" panose="020B0503020204020204" pitchFamily="34" charset="-122"/>
              </a:rPr>
              <a:t>应用三个层面</a:t>
            </a:r>
            <a:r>
              <a:rPr lang="zh-CN" altLang="en-US" sz="2000">
                <a:latin typeface="微软雅黑" panose="020B0503020204020204" pitchFamily="34" charset="-122"/>
                <a:ea typeface="微软雅黑" panose="020B0503020204020204" pitchFamily="34" charset="-122"/>
              </a:rPr>
              <a:t>入手</a:t>
            </a:r>
            <a:endParaRPr lang="zh-CN" altLang="en-US" sz="2000">
              <a:latin typeface="微软雅黑" panose="020B0503020204020204" pitchFamily="34" charset="-122"/>
              <a:ea typeface="微软雅黑" panose="020B0503020204020204" pitchFamily="34" charset="-122"/>
            </a:endParaRPr>
          </a:p>
        </p:txBody>
      </p:sp>
      <p:sp>
        <p:nvSpPr>
          <p:cNvPr id="4" name="文本框 3"/>
          <p:cNvSpPr txBox="1"/>
          <p:nvPr/>
        </p:nvSpPr>
        <p:spPr>
          <a:xfrm>
            <a:off x="919480" y="1713230"/>
            <a:ext cx="1979930" cy="398780"/>
          </a:xfrm>
          <a:prstGeom prst="rect">
            <a:avLst/>
          </a:prstGeom>
          <a:noFill/>
        </p:spPr>
        <p:txBody>
          <a:bodyPr wrap="square" rtlCol="0">
            <a:spAutoFit/>
          </a:bodyPr>
          <a:p>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1</a:t>
            </a:r>
            <a:r>
              <a:rPr lang="zh-CN" altLang="en-US"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数据层面</a:t>
            </a: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327150" y="2299335"/>
            <a:ext cx="8785860" cy="645160"/>
          </a:xfrm>
          <a:prstGeom prst="rect">
            <a:avLst/>
          </a:prstGeom>
          <a:noFill/>
        </p:spPr>
        <p:txBody>
          <a:bodyPr wrap="square" rtlCol="0">
            <a:spAutoFit/>
          </a:bodyPr>
          <a:p>
            <a:r>
              <a:rPr lang="zh-CN" altLang="en-US" sz="1800">
                <a:latin typeface="微软雅黑" panose="020B0503020204020204" pitchFamily="34" charset="-122"/>
                <a:ea typeface="微软雅黑" panose="020B0503020204020204" pitchFamily="34" charset="-122"/>
              </a:rPr>
              <a:t>在研究深度学习领域时，对可能产生问题的数据进行预处理或直接舍弃，避免模型学习到不符合安全要求的数据分布</a:t>
            </a:r>
            <a:endParaRPr lang="zh-CN" altLang="en-US" sz="1800">
              <a:latin typeface="微软雅黑" panose="020B0503020204020204" pitchFamily="34" charset="-122"/>
              <a:ea typeface="微软雅黑" panose="020B0503020204020204" pitchFamily="34" charset="-122"/>
            </a:endParaRPr>
          </a:p>
        </p:txBody>
      </p:sp>
      <p:sp>
        <p:nvSpPr>
          <p:cNvPr id="10" name="文本框 9"/>
          <p:cNvSpPr txBox="1"/>
          <p:nvPr/>
        </p:nvSpPr>
        <p:spPr>
          <a:xfrm>
            <a:off x="919480" y="3169920"/>
            <a:ext cx="1979930" cy="398780"/>
          </a:xfrm>
          <a:prstGeom prst="rect">
            <a:avLst/>
          </a:prstGeom>
          <a:noFill/>
        </p:spPr>
        <p:txBody>
          <a:bodyPr wrap="square" rtlCol="0">
            <a:spAutoFit/>
          </a:bodyPr>
          <a:p>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2</a:t>
            </a:r>
            <a:r>
              <a:rPr lang="zh-CN" altLang="en-US"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模型层面</a:t>
            </a:r>
            <a:endParaRPr lang="zh-CN" altLang="en-US" sz="2000">
              <a:latin typeface="微软雅黑" panose="020B0503020204020204" pitchFamily="34" charset="-122"/>
              <a:ea typeface="微软雅黑" panose="020B0503020204020204" pitchFamily="34" charset="-122"/>
            </a:endParaRPr>
          </a:p>
        </p:txBody>
      </p:sp>
      <p:sp>
        <p:nvSpPr>
          <p:cNvPr id="11" name="文本框 10"/>
          <p:cNvSpPr txBox="1"/>
          <p:nvPr/>
        </p:nvSpPr>
        <p:spPr>
          <a:xfrm>
            <a:off x="1327150" y="3629025"/>
            <a:ext cx="8785860" cy="368300"/>
          </a:xfrm>
          <a:prstGeom prst="rect">
            <a:avLst/>
          </a:prstGeom>
          <a:noFill/>
        </p:spPr>
        <p:txBody>
          <a:bodyPr wrap="square" rtlCol="0">
            <a:spAutoFit/>
          </a:bodyPr>
          <a:p>
            <a:r>
              <a:rPr lang="zh-CN" altLang="en-US" sz="1800">
                <a:latin typeface="微软雅黑" panose="020B0503020204020204" pitchFamily="34" charset="-122"/>
                <a:ea typeface="微软雅黑" panose="020B0503020204020204" pitchFamily="34" charset="-122"/>
              </a:rPr>
              <a:t>在模型设计时，引入专门的安全模块处理解决相关安全</a:t>
            </a:r>
            <a:r>
              <a:rPr lang="zh-CN" altLang="en-US" sz="1800">
                <a:latin typeface="微软雅黑" panose="020B0503020204020204" pitchFamily="34" charset="-122"/>
                <a:ea typeface="微软雅黑" panose="020B0503020204020204" pitchFamily="34" charset="-122"/>
              </a:rPr>
              <a:t>问题</a:t>
            </a:r>
            <a:endParaRPr lang="zh-CN" altLang="en-US" sz="1800">
              <a:latin typeface="微软雅黑" panose="020B0503020204020204" pitchFamily="34" charset="-122"/>
              <a:ea typeface="微软雅黑" panose="020B0503020204020204" pitchFamily="34" charset="-122"/>
            </a:endParaRPr>
          </a:p>
        </p:txBody>
      </p:sp>
      <p:sp>
        <p:nvSpPr>
          <p:cNvPr id="12" name="文本框 11"/>
          <p:cNvSpPr txBox="1"/>
          <p:nvPr/>
        </p:nvSpPr>
        <p:spPr>
          <a:xfrm>
            <a:off x="919480" y="4255135"/>
            <a:ext cx="1979930" cy="398780"/>
          </a:xfrm>
          <a:prstGeom prst="rect">
            <a:avLst/>
          </a:prstGeom>
          <a:noFill/>
        </p:spPr>
        <p:txBody>
          <a:bodyPr wrap="square" rtlCol="0">
            <a:spAutoFit/>
          </a:bodyPr>
          <a:p>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3</a:t>
            </a:r>
            <a:r>
              <a:rPr lang="zh-CN" altLang="en-US" sz="2000">
                <a:latin typeface="微软雅黑" panose="020B0503020204020204" pitchFamily="34" charset="-122"/>
                <a:ea typeface="微软雅黑" panose="020B0503020204020204" pitchFamily="34" charset="-122"/>
              </a:rPr>
              <a:t>）应用</a:t>
            </a:r>
            <a:r>
              <a:rPr lang="zh-CN" altLang="en-US" sz="2000">
                <a:latin typeface="微软雅黑" panose="020B0503020204020204" pitchFamily="34" charset="-122"/>
                <a:ea typeface="微软雅黑" panose="020B0503020204020204" pitchFamily="34" charset="-122"/>
              </a:rPr>
              <a:t>层面</a:t>
            </a:r>
            <a:endParaRPr lang="zh-CN" altLang="en-US" sz="2000">
              <a:latin typeface="微软雅黑" panose="020B0503020204020204" pitchFamily="34" charset="-122"/>
              <a:ea typeface="微软雅黑" panose="020B0503020204020204" pitchFamily="34" charset="-122"/>
            </a:endParaRPr>
          </a:p>
        </p:txBody>
      </p:sp>
      <p:sp>
        <p:nvSpPr>
          <p:cNvPr id="13" name="文本框 12"/>
          <p:cNvSpPr txBox="1"/>
          <p:nvPr/>
        </p:nvSpPr>
        <p:spPr>
          <a:xfrm>
            <a:off x="1327150" y="4759325"/>
            <a:ext cx="9891395" cy="645160"/>
          </a:xfrm>
          <a:prstGeom prst="rect">
            <a:avLst/>
          </a:prstGeom>
          <a:noFill/>
        </p:spPr>
        <p:txBody>
          <a:bodyPr wrap="square" rtlCol="0">
            <a:spAutoFit/>
          </a:bodyPr>
          <a:p>
            <a:r>
              <a:rPr lang="zh-CN" altLang="en-US" sz="1800">
                <a:latin typeface="微软雅黑" panose="020B0503020204020204" pitchFamily="34" charset="-122"/>
                <a:ea typeface="微软雅黑" panose="020B0503020204020204" pitchFamily="34" charset="-122"/>
              </a:rPr>
              <a:t>面向用户开放时，设计安全防火墙，规避用户不正确输入，制止模型的不正确输出，使应用在可控范围内</a:t>
            </a:r>
            <a:r>
              <a:rPr lang="zh-CN" altLang="en-US" sz="1800">
                <a:latin typeface="微软雅黑" panose="020B0503020204020204" pitchFamily="34" charset="-122"/>
                <a:ea typeface="微软雅黑" panose="020B0503020204020204" pitchFamily="34" charset="-122"/>
              </a:rPr>
              <a:t>运行</a:t>
            </a:r>
            <a:endParaRPr lang="zh-CN" altLang="en-US" sz="1800">
              <a:latin typeface="微软雅黑" panose="020B0503020204020204" pitchFamily="34" charset="-122"/>
              <a:ea typeface="微软雅黑" panose="020B0503020204020204" pitchFamily="34"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2"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2"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2"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4" grpId="1"/>
      <p:bldP spid="6" grpId="1"/>
      <p:bldP spid="10" grpId="1"/>
      <p:bldP spid="11" grpId="1"/>
      <p:bldP spid="12" grpId="1"/>
      <p:bldP spid="13" grpId="1"/>
      <p:bldP spid="4" grpId="2"/>
      <p:bldP spid="6" grpId="2"/>
      <p:bldP spid="10" grpId="2"/>
      <p:bldP spid="11" grpId="2"/>
      <p:bldP spid="12" grpId="2"/>
      <p:bldP spid="13" grpId="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dirty="0"/>
              <a:t>解决方法</a:t>
            </a:r>
            <a:r>
              <a:rPr dirty="0"/>
              <a:t>举例</a:t>
            </a:r>
            <a:endParaRPr dirty="0"/>
          </a:p>
        </p:txBody>
      </p:sp>
      <p:sp>
        <p:nvSpPr>
          <p:cNvPr id="7" name="文本框 6"/>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a:t>
            </a:r>
            <a:endParaRPr lang="zh-CN" altLang="en-US" sz="3600" b="1" dirty="0">
              <a:solidFill>
                <a:schemeClr val="bg1"/>
              </a:solidFill>
            </a:endParaRPr>
          </a:p>
        </p:txBody>
      </p:sp>
      <p:pic>
        <p:nvPicPr>
          <p:cNvPr id="3" name="图片 2"/>
          <p:cNvPicPr>
            <a:picLocks noChangeAspect="1"/>
          </p:cNvPicPr>
          <p:nvPr/>
        </p:nvPicPr>
        <p:blipFill>
          <a:blip r:embed="rId1"/>
          <a:stretch>
            <a:fillRect/>
          </a:stretch>
        </p:blipFill>
        <p:spPr>
          <a:xfrm>
            <a:off x="4351020" y="2545715"/>
            <a:ext cx="3489325" cy="516255"/>
          </a:xfrm>
          <a:prstGeom prst="rect">
            <a:avLst/>
          </a:prstGeom>
        </p:spPr>
      </p:pic>
      <p:sp>
        <p:nvSpPr>
          <p:cNvPr id="18" name="文本框 17"/>
          <p:cNvSpPr txBox="1"/>
          <p:nvPr/>
        </p:nvSpPr>
        <p:spPr>
          <a:xfrm>
            <a:off x="5537200" y="3188335"/>
            <a:ext cx="1116965" cy="300355"/>
          </a:xfrm>
          <a:prstGeom prst="rect">
            <a:avLst/>
          </a:prstGeom>
          <a:noFill/>
        </p:spPr>
        <p:txBody>
          <a:bodyPr wrap="square" rtlCol="0">
            <a:spAutoFit/>
          </a:bodyPr>
          <a:p>
            <a:pPr algn="ctr"/>
            <a:r>
              <a:rPr lang="zh-CN" altLang="en-US">
                <a:latin typeface="微软雅黑" panose="020B0503020204020204" pitchFamily="34" charset="-122"/>
                <a:ea typeface="微软雅黑" panose="020B0503020204020204" pitchFamily="34" charset="-122"/>
              </a:rPr>
              <a:t>数据</a:t>
            </a:r>
            <a:r>
              <a:rPr lang="zh-CN" altLang="en-US">
                <a:latin typeface="微软雅黑" panose="020B0503020204020204" pitchFamily="34" charset="-122"/>
                <a:ea typeface="微软雅黑" panose="020B0503020204020204" pitchFamily="34" charset="-122"/>
              </a:rPr>
              <a:t>过滤</a:t>
            </a:r>
            <a:endParaRPr lang="zh-CN" altLang="en-US">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2"/>
          <a:srcRect t="897" r="10190"/>
          <a:stretch>
            <a:fillRect/>
          </a:stretch>
        </p:blipFill>
        <p:spPr>
          <a:xfrm>
            <a:off x="1806575" y="4034155"/>
            <a:ext cx="3539490" cy="572770"/>
          </a:xfrm>
          <a:prstGeom prst="rect">
            <a:avLst/>
          </a:prstGeom>
        </p:spPr>
      </p:pic>
      <p:pic>
        <p:nvPicPr>
          <p:cNvPr id="16" name="图片 15"/>
          <p:cNvPicPr>
            <a:picLocks noChangeAspect="1"/>
          </p:cNvPicPr>
          <p:nvPr/>
        </p:nvPicPr>
        <p:blipFill>
          <a:blip r:embed="rId3"/>
          <a:stretch>
            <a:fillRect/>
          </a:stretch>
        </p:blipFill>
        <p:spPr>
          <a:xfrm>
            <a:off x="6388735" y="4124325"/>
            <a:ext cx="3464560" cy="382270"/>
          </a:xfrm>
          <a:prstGeom prst="rect">
            <a:avLst/>
          </a:prstGeom>
        </p:spPr>
      </p:pic>
      <p:sp>
        <p:nvSpPr>
          <p:cNvPr id="20" name="文本框 19"/>
          <p:cNvSpPr txBox="1"/>
          <p:nvPr/>
        </p:nvSpPr>
        <p:spPr>
          <a:xfrm>
            <a:off x="7341235" y="4708525"/>
            <a:ext cx="1560195" cy="368300"/>
          </a:xfrm>
          <a:prstGeom prst="rect">
            <a:avLst/>
          </a:prstGeom>
          <a:noFill/>
        </p:spPr>
        <p:txBody>
          <a:bodyPr wrap="square" rtlCol="0">
            <a:spAutoFit/>
          </a:bodyPr>
          <a:p>
            <a:pPr algn="ctr"/>
            <a:r>
              <a:rPr lang="zh-CN" altLang="en-US">
                <a:latin typeface="微软雅黑" panose="020B0503020204020204" pitchFamily="34" charset="-122"/>
                <a:ea typeface="微软雅黑" panose="020B0503020204020204" pitchFamily="34" charset="-122"/>
              </a:rPr>
              <a:t>负向</a:t>
            </a:r>
            <a:r>
              <a:rPr lang="zh-CN" altLang="en-US">
                <a:latin typeface="微软雅黑" panose="020B0503020204020204" pitchFamily="34" charset="-122"/>
                <a:ea typeface="微软雅黑" panose="020B0503020204020204" pitchFamily="34" charset="-122"/>
              </a:rPr>
              <a:t>词嵌入</a:t>
            </a:r>
            <a:endParaRPr lang="zh-CN" altLang="en-US">
              <a:latin typeface="微软雅黑" panose="020B0503020204020204" pitchFamily="34" charset="-122"/>
              <a:ea typeface="微软雅黑" panose="020B0503020204020204" pitchFamily="34" charset="-122"/>
            </a:endParaRPr>
          </a:p>
        </p:txBody>
      </p:sp>
      <p:sp>
        <p:nvSpPr>
          <p:cNvPr id="17" name="文本框 16"/>
          <p:cNvSpPr txBox="1"/>
          <p:nvPr/>
        </p:nvSpPr>
        <p:spPr>
          <a:xfrm>
            <a:off x="3018155" y="4606925"/>
            <a:ext cx="1116965" cy="509270"/>
          </a:xfrm>
          <a:prstGeom prst="rect">
            <a:avLst/>
          </a:prstGeom>
          <a:noFill/>
        </p:spPr>
        <p:txBody>
          <a:bodyPr wrap="square" rtlCol="0">
            <a:spAutoFit/>
          </a:bodyPr>
          <a:p>
            <a:pPr algn="ctr"/>
            <a:r>
              <a:rPr lang="zh-CN" altLang="en-US">
                <a:latin typeface="微软雅黑" panose="020B0503020204020204" pitchFamily="34" charset="-122"/>
                <a:ea typeface="微软雅黑" panose="020B0503020204020204" pitchFamily="34" charset="-122"/>
              </a:rPr>
              <a:t>图像识别</a:t>
            </a:r>
            <a:r>
              <a:rPr lang="en-US" altLang="zh-CN">
                <a:latin typeface="微软雅黑" panose="020B0503020204020204" pitchFamily="34" charset="-122"/>
                <a:ea typeface="微软雅黑" panose="020B0503020204020204" pitchFamily="34" charset="-122"/>
              </a:rPr>
              <a:t>&amp;</a:t>
            </a:r>
            <a:r>
              <a:rPr lang="zh-CN" altLang="en-US">
                <a:latin typeface="微软雅黑" panose="020B0503020204020204" pitchFamily="34" charset="-122"/>
                <a:ea typeface="微软雅黑" panose="020B0503020204020204" pitchFamily="34" charset="-122"/>
              </a:rPr>
              <a:t>马赛克</a:t>
            </a:r>
            <a:endParaRPr lang="zh-CN" altLang="en-US">
              <a:latin typeface="微软雅黑" panose="020B0503020204020204" pitchFamily="34" charset="-122"/>
              <a:ea typeface="微软雅黑" panose="020B0503020204020204" pitchFamily="34" charset="-122"/>
            </a:endParaRPr>
          </a:p>
        </p:txBody>
      </p:sp>
      <p:sp>
        <p:nvSpPr>
          <p:cNvPr id="23" name="内容占位符 22"/>
          <p:cNvSpPr>
            <a:spLocks noGrp="1"/>
          </p:cNvSpPr>
          <p:nvPr>
            <p:ph idx="1"/>
            <p:custDataLst>
              <p:tags r:id="rId4"/>
            </p:custDataLst>
          </p:nvPr>
        </p:nvSpPr>
        <p:spPr>
          <a:xfrm>
            <a:off x="678180" y="1438910"/>
            <a:ext cx="8667115" cy="397510"/>
          </a:xfrm>
        </p:spPr>
        <p:txBody>
          <a:bodyPr/>
          <a:p>
            <a:pPr marL="0" indent="0">
              <a:buNone/>
            </a:pPr>
            <a:r>
              <a:rPr lang="zh-CN" altLang="en-US" sz="2000"/>
              <a:t>具体解决方法可以分为前处理（对数据）和后处理操作（对</a:t>
            </a:r>
            <a:r>
              <a:rPr lang="zh-CN" altLang="en-US" sz="2000"/>
              <a:t>结果）：</a:t>
            </a:r>
            <a:endParaRPr lang="zh-CN" altLang="en-US" sz="200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1"/>
      <p:bldP spid="18" grpId="2"/>
      <p:bldP spid="17" grpId="0"/>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288627" y="3000270"/>
            <a:ext cx="3430726" cy="857460"/>
            <a:chOff x="5588007" y="1590635"/>
            <a:chExt cx="3430726" cy="857460"/>
          </a:xfrm>
        </p:grpSpPr>
        <p:sp>
          <p:nvSpPr>
            <p:cNvPr id="19" name="文本框 18"/>
            <p:cNvSpPr txBox="1"/>
            <p:nvPr/>
          </p:nvSpPr>
          <p:spPr>
            <a:xfrm>
              <a:off x="6549853" y="1696200"/>
              <a:ext cx="2468880" cy="645160"/>
            </a:xfrm>
            <a:prstGeom prst="rect">
              <a:avLst/>
            </a:prstGeom>
            <a:noFill/>
          </p:spPr>
          <p:txBody>
            <a:bodyPr wrap="none">
              <a:spAutoFit/>
            </a:bodyPr>
            <a:lstStyle/>
            <a:p>
              <a:pPr eaLnBrk="1" fontAlgn="auto" hangingPunct="1">
                <a:spcBef>
                  <a:spcPts val="0"/>
                </a:spcBef>
                <a:spcAft>
                  <a:spcPts val="0"/>
                </a:spcAft>
                <a:defRPr/>
              </a:pPr>
              <a:r>
                <a:rPr lang="zh-CN" altLang="en-US" sz="3600" b="1" dirty="0">
                  <a:sym typeface="+mn-lt"/>
                </a:rPr>
                <a:t>总结与</a:t>
              </a:r>
              <a:r>
                <a:rPr lang="zh-CN" altLang="en-US" sz="3600" b="1" dirty="0">
                  <a:sym typeface="+mn-lt"/>
                </a:rPr>
                <a:t>展望</a:t>
              </a:r>
              <a:endParaRPr lang="zh-CN" altLang="en-US" sz="3600" b="1" dirty="0">
                <a:sym typeface="+mn-lt"/>
              </a:endParaRPr>
            </a:p>
          </p:txBody>
        </p:sp>
        <p:sp>
          <p:nvSpPr>
            <p:cNvPr id="20" name="椭圆 19"/>
            <p:cNvSpPr/>
            <p:nvPr/>
          </p:nvSpPr>
          <p:spPr>
            <a:xfrm>
              <a:off x="5588007" y="1590635"/>
              <a:ext cx="85745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1" dirty="0">
                  <a:latin typeface="Century Gothic" panose="020B0502020202020204" pitchFamily="34" charset="0"/>
                </a:rPr>
                <a:t>4</a:t>
              </a:r>
              <a:endParaRPr lang="zh-CN" altLang="en-US" sz="4000" b="1" dirty="0">
                <a:latin typeface="Century Gothic" panose="020B0502020202020204" pitchFamily="34" charset="0"/>
              </a:endParaRPr>
            </a:p>
          </p:txBody>
        </p:sp>
      </p:grpSp>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dirty="0"/>
              <a:t>总结与</a:t>
            </a:r>
            <a:r>
              <a:rPr dirty="0"/>
              <a:t>展望</a:t>
            </a:r>
            <a:endParaRPr dirty="0"/>
          </a:p>
        </p:txBody>
      </p:sp>
      <p:sp>
        <p:nvSpPr>
          <p:cNvPr id="7" name="文本框 6"/>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4</a:t>
            </a:r>
            <a:endParaRPr lang="zh-CN" altLang="en-US" sz="3600" b="1" dirty="0">
              <a:solidFill>
                <a:schemeClr val="bg1"/>
              </a:solidFill>
            </a:endParaRPr>
          </a:p>
        </p:txBody>
      </p:sp>
      <p:sp>
        <p:nvSpPr>
          <p:cNvPr id="3" name="文本框 2"/>
          <p:cNvSpPr txBox="1"/>
          <p:nvPr/>
        </p:nvSpPr>
        <p:spPr>
          <a:xfrm>
            <a:off x="622300" y="1272540"/>
            <a:ext cx="11162665" cy="398780"/>
          </a:xfrm>
          <a:prstGeom prst="rect">
            <a:avLst/>
          </a:prstGeom>
          <a:noFill/>
        </p:spPr>
        <p:txBody>
          <a:bodyPr wrap="square" rtlCol="0" anchor="t">
            <a:spAutoFit/>
          </a:bodyPr>
          <a:p>
            <a:pPr algn="l">
              <a:buClrTx/>
              <a:buSzTx/>
              <a:buFontTx/>
            </a:pPr>
            <a:r>
              <a:rPr lang="zh-CN" altLang="en-US" sz="2000">
                <a:latin typeface="微软雅黑" panose="020B0503020204020204" pitchFamily="34" charset="-122"/>
              </a:rPr>
              <a:t>文字生成图片</a:t>
            </a:r>
            <a:r>
              <a:rPr lang="en-US" sz="2000" spc="300" noProof="0">
                <a:solidFill>
                  <a:srgbClr val="000000"/>
                </a:solidFill>
                <a:latin typeface="Times New Roman" panose="02020603050405020304" charset="0"/>
                <a:cs typeface="Times New Roman" panose="02020603050405020304" charset="0"/>
              </a:rPr>
              <a:t>（Text2Image）</a:t>
            </a:r>
            <a:r>
              <a:rPr lang="zh-CN" altLang="en-US" sz="2000">
                <a:latin typeface="微软雅黑" panose="020B0503020204020204" pitchFamily="34" charset="-122"/>
              </a:rPr>
              <a:t>技术完美吗？作为一项正在</a:t>
            </a:r>
            <a:r>
              <a:rPr lang="zh-CN" altLang="en-US" sz="2000">
                <a:latin typeface="微软雅黑" panose="020B0503020204020204" pitchFamily="34" charset="-122"/>
              </a:rPr>
              <a:t>发展的</a:t>
            </a:r>
            <a:r>
              <a:rPr lang="zh-CN" altLang="en-US" sz="2000">
                <a:latin typeface="微软雅黑" panose="020B0503020204020204" pitchFamily="34" charset="-122"/>
              </a:rPr>
              <a:t>技术，答案是否定的。</a:t>
            </a:r>
            <a:endParaRPr lang="zh-CN" altLang="en-US" sz="2000">
              <a:latin typeface="微软雅黑" panose="020B0503020204020204" pitchFamily="34" charset="-122"/>
            </a:endParaRPr>
          </a:p>
        </p:txBody>
      </p:sp>
      <p:sp>
        <p:nvSpPr>
          <p:cNvPr id="5" name="文本框 4"/>
          <p:cNvSpPr txBox="1"/>
          <p:nvPr/>
        </p:nvSpPr>
        <p:spPr>
          <a:xfrm>
            <a:off x="622300" y="2199005"/>
            <a:ext cx="11162665" cy="398780"/>
          </a:xfrm>
          <a:prstGeom prst="rect">
            <a:avLst/>
          </a:prstGeom>
          <a:noFill/>
        </p:spPr>
        <p:txBody>
          <a:bodyPr wrap="square" rtlCol="0" anchor="t">
            <a:spAutoFit/>
          </a:bodyPr>
          <a:p>
            <a:pPr algn="l">
              <a:buClrTx/>
              <a:buSzTx/>
              <a:buFontTx/>
            </a:pPr>
            <a:r>
              <a:rPr lang="zh-CN" altLang="en-US" sz="2000">
                <a:latin typeface="微软雅黑" panose="020B0503020204020204" pitchFamily="34" charset="-122"/>
                <a:sym typeface="+mn-ea"/>
              </a:rPr>
              <a:t>但是，正如机器学习的本质一样，随着时间的推移，该技术正变得越来越聪明，也越来越有能力。</a:t>
            </a:r>
            <a:endParaRPr lang="zh-CN" altLang="en-US" sz="2000">
              <a:latin typeface="微软雅黑" panose="020B0503020204020204" pitchFamily="34" charset="-122"/>
              <a:sym typeface="+mn-ea"/>
            </a:endParaRPr>
          </a:p>
        </p:txBody>
      </p:sp>
      <p:sp>
        <p:nvSpPr>
          <p:cNvPr id="14" name="文本框 13"/>
          <p:cNvSpPr txBox="1"/>
          <p:nvPr/>
        </p:nvSpPr>
        <p:spPr>
          <a:xfrm>
            <a:off x="622300" y="3102610"/>
            <a:ext cx="11162665" cy="706755"/>
          </a:xfrm>
          <a:prstGeom prst="rect">
            <a:avLst/>
          </a:prstGeom>
          <a:noFill/>
        </p:spPr>
        <p:txBody>
          <a:bodyPr wrap="square" rtlCol="0" anchor="t">
            <a:spAutoFit/>
          </a:bodyPr>
          <a:p>
            <a:pPr algn="l">
              <a:buClrTx/>
              <a:buSzTx/>
              <a:buFontTx/>
            </a:pPr>
            <a:r>
              <a:rPr lang="zh-CN" altLang="en-US" sz="2000">
                <a:latin typeface="微软雅黑" panose="020B0503020204020204" pitchFamily="34" charset="-122"/>
                <a:sym typeface="+mn-ea"/>
              </a:rPr>
              <a:t>人们</a:t>
            </a:r>
            <a:r>
              <a:rPr lang="zh-CN" altLang="en-US" sz="2000">
                <a:latin typeface="微软雅黑" panose="020B0503020204020204" pitchFamily="34" charset="-122"/>
                <a:sym typeface="+mn-ea"/>
              </a:rPr>
              <a:t>以前普遍认为人工智能系统在创意领域实际上无法超越人类，至少不会很快。但是</a:t>
            </a:r>
            <a:r>
              <a:rPr lang="en-US" sz="2000" spc="300" noProof="0">
                <a:solidFill>
                  <a:srgbClr val="000000"/>
                </a:solidFill>
                <a:latin typeface="Times New Roman" panose="02020603050405020304" charset="0"/>
                <a:cs typeface="Times New Roman" panose="02020603050405020304" charset="0"/>
                <a:sym typeface="+mn-ea"/>
              </a:rPr>
              <a:t>Stable Diffusion, Midjourney, DALL-E 2 and DALL-E 3 </a:t>
            </a:r>
            <a:r>
              <a:rPr lang="zh-CN" altLang="en-US" sz="2000">
                <a:latin typeface="微软雅黑" panose="020B0503020204020204" pitchFamily="34" charset="-122"/>
                <a:sym typeface="+mn-ea"/>
              </a:rPr>
              <a:t>已经使这个论点受到了冲击。</a:t>
            </a:r>
            <a:endParaRPr lang="zh-CN" altLang="en-US" sz="2000">
              <a:latin typeface="微软雅黑" panose="020B0503020204020204" pitchFamily="34" charset="-122"/>
              <a:sym typeface="+mn-e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dirty="0"/>
              <a:t>总结与</a:t>
            </a:r>
            <a:r>
              <a:rPr dirty="0"/>
              <a:t>展望</a:t>
            </a:r>
            <a:endParaRPr dirty="0"/>
          </a:p>
        </p:txBody>
      </p:sp>
      <p:sp>
        <p:nvSpPr>
          <p:cNvPr id="7" name="文本框 6"/>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4</a:t>
            </a:r>
            <a:endParaRPr lang="zh-CN" altLang="en-US" sz="3600" b="1" dirty="0">
              <a:solidFill>
                <a:schemeClr val="bg1"/>
              </a:solidFill>
            </a:endParaRPr>
          </a:p>
        </p:txBody>
      </p:sp>
      <p:sp>
        <p:nvSpPr>
          <p:cNvPr id="8" name="文本框 7"/>
          <p:cNvSpPr txBox="1"/>
          <p:nvPr/>
        </p:nvSpPr>
        <p:spPr>
          <a:xfrm>
            <a:off x="622300" y="3317875"/>
            <a:ext cx="11162665" cy="706755"/>
          </a:xfrm>
          <a:prstGeom prst="rect">
            <a:avLst/>
          </a:prstGeom>
          <a:noFill/>
        </p:spPr>
        <p:txBody>
          <a:bodyPr wrap="square" rtlCol="0" anchor="t">
            <a:spAutoFit/>
          </a:bodyPr>
          <a:p>
            <a:pPr algn="l">
              <a:buClrTx/>
              <a:buSzTx/>
              <a:buFontTx/>
            </a:pPr>
            <a:r>
              <a:rPr lang="zh-CN" altLang="en-US" sz="2000">
                <a:latin typeface="微软雅黑" panose="020B0503020204020204" pitchFamily="34" charset="-122"/>
                <a:sym typeface="+mn-ea"/>
              </a:rPr>
              <a:t>但是无论如何，我们都需要密切关注并主动</a:t>
            </a:r>
            <a:r>
              <a:rPr lang="zh-CN" altLang="en-US" sz="2000">
                <a:latin typeface="微软雅黑" panose="020B0503020204020204" pitchFamily="34" charset="-122"/>
                <a:sym typeface="+mn-ea"/>
              </a:rPr>
              <a:t>拥抱这个人工智能新兴</a:t>
            </a:r>
            <a:r>
              <a:rPr lang="zh-CN" altLang="en-US" sz="2000">
                <a:latin typeface="微软雅黑" panose="020B0503020204020204" pitchFamily="34" charset="-122"/>
                <a:sym typeface="+mn-ea"/>
              </a:rPr>
              <a:t>领域，因为</a:t>
            </a:r>
            <a:r>
              <a:rPr lang="en-US" sz="2000" spc="300" noProof="0">
                <a:solidFill>
                  <a:srgbClr val="000000"/>
                </a:solidFill>
                <a:latin typeface="Times New Roman" panose="02020603050405020304" charset="0"/>
                <a:cs typeface="Times New Roman" panose="02020603050405020304" charset="0"/>
                <a:sym typeface="+mn-ea"/>
              </a:rPr>
              <a:t>Text2Image</a:t>
            </a:r>
            <a:r>
              <a:rPr lang="zh-CN" altLang="en-US" sz="2000">
                <a:latin typeface="微软雅黑" panose="020B0503020204020204" pitchFamily="34" charset="-122"/>
                <a:sym typeface="+mn-ea"/>
              </a:rPr>
              <a:t>及其背后的技术只会在未来的岁月里变得更加普遍。</a:t>
            </a:r>
            <a:endParaRPr lang="zh-CN" altLang="en-US" sz="2000">
              <a:latin typeface="微软雅黑" panose="020B0503020204020204" pitchFamily="34" charset="-122"/>
              <a:sym typeface="+mn-ea"/>
            </a:endParaRPr>
          </a:p>
        </p:txBody>
      </p:sp>
      <p:sp>
        <p:nvSpPr>
          <p:cNvPr id="15" name="文本框 14"/>
          <p:cNvSpPr txBox="1"/>
          <p:nvPr/>
        </p:nvSpPr>
        <p:spPr>
          <a:xfrm>
            <a:off x="622300" y="2148205"/>
            <a:ext cx="10984230" cy="706755"/>
          </a:xfrm>
          <a:prstGeom prst="rect">
            <a:avLst/>
          </a:prstGeom>
          <a:noFill/>
        </p:spPr>
        <p:txBody>
          <a:bodyPr wrap="square" rtlCol="0" anchor="t">
            <a:spAutoFit/>
          </a:bodyPr>
          <a:p>
            <a:pPr algn="l">
              <a:buClrTx/>
              <a:buSzTx/>
              <a:buFontTx/>
            </a:pPr>
            <a:r>
              <a:rPr lang="zh-CN" altLang="en-US" sz="2000">
                <a:latin typeface="微软雅黑" panose="020B0503020204020204" pitchFamily="34" charset="-122"/>
                <a:sym typeface="+mn-ea"/>
              </a:rPr>
              <a:t>尽管业界已经采取了一系列措施来预测和防止</a:t>
            </a:r>
            <a:r>
              <a:rPr lang="en-US" sz="2000" spc="300" noProof="0">
                <a:solidFill>
                  <a:srgbClr val="000000"/>
                </a:solidFill>
                <a:latin typeface="Times New Roman" panose="02020603050405020304" charset="0"/>
                <a:cs typeface="Times New Roman" panose="02020603050405020304" charset="0"/>
                <a:sym typeface="+mn-ea"/>
              </a:rPr>
              <a:t>Text2Image</a:t>
            </a:r>
            <a:r>
              <a:rPr lang="zh-CN" altLang="en-US" sz="2000" spc="300" noProof="0">
                <a:solidFill>
                  <a:srgbClr val="000000"/>
                </a:solidFill>
                <a:latin typeface="Times New Roman" panose="02020603050405020304" charset="0"/>
                <a:cs typeface="Times New Roman" panose="02020603050405020304" charset="0"/>
                <a:sym typeface="+mn-ea"/>
              </a:rPr>
              <a:t>模型</a:t>
            </a:r>
            <a:r>
              <a:rPr lang="zh-CN" altLang="en-US" sz="2000">
                <a:latin typeface="微软雅黑" panose="020B0503020204020204" pitchFamily="34" charset="-122"/>
                <a:sym typeface="+mn-ea"/>
              </a:rPr>
              <a:t>的潜在滥用，但这并非万无一失。没有任何道德约束的AI系统将在多久后出现？</a:t>
            </a:r>
            <a:r>
              <a:rPr lang="zh-CN" altLang="en-US" sz="2000">
                <a:latin typeface="微软雅黑" panose="020B0503020204020204" pitchFamily="34" charset="-122"/>
                <a:sym typeface="+mn-ea"/>
              </a:rPr>
              <a:t>这需要我们保持警惕。</a:t>
            </a:r>
            <a:endParaRPr lang="zh-CN" altLang="en-US" sz="2000">
              <a:latin typeface="微软雅黑" panose="020B0503020204020204" pitchFamily="34" charset="-122"/>
            </a:endParaRPr>
          </a:p>
        </p:txBody>
      </p:sp>
      <p:sp>
        <p:nvSpPr>
          <p:cNvPr id="4" name="文本框 3"/>
          <p:cNvSpPr txBox="1"/>
          <p:nvPr>
            <p:custDataLst>
              <p:tags r:id="rId1"/>
            </p:custDataLst>
          </p:nvPr>
        </p:nvSpPr>
        <p:spPr>
          <a:xfrm>
            <a:off x="622300" y="1286510"/>
            <a:ext cx="10984230" cy="398780"/>
          </a:xfrm>
          <a:prstGeom prst="rect">
            <a:avLst/>
          </a:prstGeom>
          <a:noFill/>
        </p:spPr>
        <p:txBody>
          <a:bodyPr wrap="square" rtlCol="0" anchor="t">
            <a:spAutoFit/>
          </a:bodyPr>
          <a:p>
            <a:pPr algn="l">
              <a:buClrTx/>
              <a:buSzTx/>
              <a:buFontTx/>
            </a:pPr>
            <a:r>
              <a:rPr lang="zh-CN" altLang="en-US" sz="2000" spc="300" noProof="0">
                <a:solidFill>
                  <a:srgbClr val="000000"/>
                </a:solidFill>
                <a:latin typeface="Times New Roman" panose="02020603050405020304" charset="0"/>
                <a:cs typeface="Times New Roman" panose="02020603050405020304" charset="0"/>
                <a:sym typeface="+mn-ea"/>
              </a:rPr>
              <a:t>与其他人工智能技术相似，</a:t>
            </a:r>
            <a:r>
              <a:rPr lang="en-US" sz="2000" spc="300" noProof="0">
                <a:solidFill>
                  <a:srgbClr val="000000"/>
                </a:solidFill>
                <a:latin typeface="Times New Roman" panose="02020603050405020304" charset="0"/>
                <a:cs typeface="Times New Roman" panose="02020603050405020304" charset="0"/>
                <a:sym typeface="+mn-ea"/>
              </a:rPr>
              <a:t>Text2Image</a:t>
            </a:r>
            <a:r>
              <a:rPr lang="zh-CN" altLang="en-US" sz="2000" spc="300" noProof="0">
                <a:solidFill>
                  <a:srgbClr val="000000"/>
                </a:solidFill>
                <a:latin typeface="Times New Roman" panose="02020603050405020304" charset="0"/>
                <a:cs typeface="Times New Roman" panose="02020603050405020304" charset="0"/>
                <a:sym typeface="+mn-ea"/>
              </a:rPr>
              <a:t>的安全</a:t>
            </a:r>
            <a:r>
              <a:rPr lang="zh-CN" altLang="en-US" sz="2000" spc="300" noProof="0">
                <a:solidFill>
                  <a:srgbClr val="000000"/>
                </a:solidFill>
                <a:latin typeface="Times New Roman" panose="02020603050405020304" charset="0"/>
                <a:cs typeface="Times New Roman" panose="02020603050405020304" charset="0"/>
                <a:sym typeface="+mn-ea"/>
              </a:rPr>
              <a:t>伦理问题已经引起人们的重视</a:t>
            </a:r>
            <a:endParaRPr lang="zh-CN" altLang="en-US" sz="2000" spc="300" noProof="0">
              <a:solidFill>
                <a:srgbClr val="000000"/>
              </a:solidFill>
              <a:latin typeface="Times New Roman" panose="02020603050405020304" charset="0"/>
              <a:cs typeface="Times New Roman" panose="02020603050405020304" charset="0"/>
              <a:sym typeface="+mn-e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6"/>
          <p:cNvSpPr>
            <a:spLocks noGrp="1"/>
          </p:cNvSpPr>
          <p:nvPr>
            <p:ph type="body" sz="quarter" idx="13"/>
          </p:nvPr>
        </p:nvSpPr>
        <p:spPr>
          <a:xfrm>
            <a:off x="1282990" y="1484311"/>
            <a:ext cx="7287114" cy="2267551"/>
          </a:xfrm>
        </p:spPr>
        <p:txBody>
          <a:bodyPr>
            <a:normAutofit fontScale="92500" lnSpcReduction="20000"/>
          </a:bodyPr>
          <a:lstStyle/>
          <a:p>
            <a:pPr>
              <a:lnSpc>
                <a:spcPct val="150000"/>
              </a:lnSpc>
            </a:pPr>
            <a:r>
              <a:rPr lang="zh-CN" altLang="en-US" sz="6000" b="1" dirty="0">
                <a:latin typeface="+mn-ea"/>
                <a:ea typeface="+mn-ea"/>
              </a:rPr>
              <a:t>感谢各位专家老师</a:t>
            </a:r>
            <a:endParaRPr lang="en-US" altLang="zh-CN" sz="6000" b="1" dirty="0">
              <a:latin typeface="+mn-ea"/>
              <a:ea typeface="+mn-ea"/>
            </a:endParaRPr>
          </a:p>
          <a:p>
            <a:pPr>
              <a:lnSpc>
                <a:spcPct val="150000"/>
              </a:lnSpc>
            </a:pPr>
            <a:r>
              <a:rPr lang="zh-CN" altLang="en-US" sz="6000" b="1" dirty="0">
                <a:latin typeface="+mn-ea"/>
                <a:ea typeface="+mn-ea"/>
              </a:rPr>
              <a:t>请您批评指正</a:t>
            </a:r>
            <a:endParaRPr lang="zh-CN" altLang="en-US" sz="6000" b="1" dirty="0">
              <a:latin typeface="+mn-ea"/>
              <a:ea typeface="+mn-ea"/>
            </a:endParaRPr>
          </a:p>
        </p:txBody>
      </p:sp>
      <p:cxnSp>
        <p:nvCxnSpPr>
          <p:cNvPr id="13" name="直接连接符 12"/>
          <p:cNvCxnSpPr/>
          <p:nvPr/>
        </p:nvCxnSpPr>
        <p:spPr>
          <a:xfrm>
            <a:off x="1295400" y="3925027"/>
            <a:ext cx="7343775" cy="0"/>
          </a:xfrm>
          <a:prstGeom prst="line">
            <a:avLst/>
          </a:prstGeom>
          <a:ln w="28575"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15" name="文本占位符 4"/>
          <p:cNvSpPr>
            <a:spLocks noGrp="1"/>
          </p:cNvSpPr>
          <p:nvPr>
            <p:ph type="body" sz="quarter" idx="12"/>
          </p:nvPr>
        </p:nvSpPr>
        <p:spPr>
          <a:xfrm>
            <a:off x="1301662" y="4270263"/>
            <a:ext cx="7287114" cy="1578523"/>
          </a:xfrm>
        </p:spPr>
        <p:txBody>
          <a:bodyPr>
            <a:normAutofit/>
          </a:bodyPr>
          <a:lstStyle/>
          <a:p>
            <a:pPr>
              <a:lnSpc>
                <a:spcPct val="150000"/>
              </a:lnSpc>
            </a:pPr>
            <a:r>
              <a:rPr lang="zh-CN" altLang="en-US" dirty="0">
                <a:sym typeface="+mn-ea"/>
              </a:rPr>
              <a:t>总结人：张鹏杰</a:t>
            </a:r>
            <a:endParaRPr lang="en-US" altLang="zh-CN" dirty="0"/>
          </a:p>
          <a:p>
            <a:pPr>
              <a:lnSpc>
                <a:spcPct val="150000"/>
              </a:lnSpc>
            </a:pPr>
            <a:r>
              <a:rPr lang="zh-CN" altLang="en-US" dirty="0">
                <a:sym typeface="+mn-ea"/>
              </a:rPr>
              <a:t>时　间：</a:t>
            </a:r>
            <a:fld id="{557380AF-A950-485A-9126-2F7168CD3CCC}" type="datetime1">
              <a:rPr lang="zh-CN" altLang="en-US" smtClean="0"/>
            </a:fld>
            <a:endParaRPr lang="zh-CN" altLang="en-US" dirty="0"/>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891815" y="3000270"/>
            <a:ext cx="2973526" cy="857460"/>
            <a:chOff x="5588007" y="1590635"/>
            <a:chExt cx="2973526" cy="857460"/>
          </a:xfrm>
        </p:grpSpPr>
        <p:sp>
          <p:nvSpPr>
            <p:cNvPr id="19" name="文本框 18"/>
            <p:cNvSpPr txBox="1"/>
            <p:nvPr/>
          </p:nvSpPr>
          <p:spPr>
            <a:xfrm>
              <a:off x="6549853" y="1696200"/>
              <a:ext cx="2011680" cy="645160"/>
            </a:xfrm>
            <a:prstGeom prst="rect">
              <a:avLst/>
            </a:prstGeom>
            <a:noFill/>
          </p:spPr>
          <p:txBody>
            <a:bodyPr wrap="none">
              <a:spAutoFit/>
            </a:bodyPr>
            <a:lstStyle/>
            <a:p>
              <a:pPr eaLnBrk="1" fontAlgn="auto" hangingPunct="1">
                <a:spcBef>
                  <a:spcPts val="0"/>
                </a:spcBef>
                <a:spcAft>
                  <a:spcPts val="0"/>
                </a:spcAft>
                <a:defRPr/>
              </a:pPr>
              <a:r>
                <a:rPr lang="zh-CN" altLang="en-US" sz="3600" b="1" dirty="0">
                  <a:sym typeface="+mn-lt"/>
                </a:rPr>
                <a:t>研究背景</a:t>
              </a:r>
              <a:endParaRPr lang="zh-CN" altLang="en-US" sz="3600" b="1" dirty="0">
                <a:sym typeface="+mn-lt"/>
              </a:endParaRPr>
            </a:p>
          </p:txBody>
        </p:sp>
        <p:sp>
          <p:nvSpPr>
            <p:cNvPr id="20" name="椭圆 19"/>
            <p:cNvSpPr/>
            <p:nvPr/>
          </p:nvSpPr>
          <p:spPr>
            <a:xfrm>
              <a:off x="5588007" y="1590635"/>
              <a:ext cx="85745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1" dirty="0">
                  <a:latin typeface="Century Gothic" panose="020B0502020202020204" pitchFamily="34" charset="0"/>
                  <a:ea typeface="微软雅黑" panose="020B0503020204020204" pitchFamily="34" charset="-122"/>
                </a:rPr>
                <a:t>1</a:t>
              </a:r>
              <a:endParaRPr lang="zh-CN" altLang="en-US" sz="4000" b="1" dirty="0">
                <a:latin typeface="Century Gothic" panose="020B0502020202020204" pitchFamily="34" charset="0"/>
                <a:ea typeface="微软雅黑" panose="020B0503020204020204" pitchFamily="34" charset="-122"/>
              </a:endParaRPr>
            </a:p>
          </p:txBody>
        </p:sp>
      </p:gr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zh-CN" altLang="en-US" dirty="0"/>
              <a:t>文字生成</a:t>
            </a:r>
            <a:r>
              <a:rPr lang="zh-CN" altLang="en-US" dirty="0"/>
              <a:t>图像（</a:t>
            </a:r>
            <a:r>
              <a:rPr lang="en-US" altLang="zh-CN" dirty="0"/>
              <a:t>Text2Image</a:t>
            </a:r>
            <a:r>
              <a:rPr lang="zh-CN" altLang="en-US" dirty="0"/>
              <a:t>）</a:t>
            </a:r>
            <a:endParaRPr lang="zh-CN" altLang="en-US" dirty="0"/>
          </a:p>
        </p:txBody>
      </p:sp>
      <p:sp>
        <p:nvSpPr>
          <p:cNvPr id="11" name="内容占位符 1"/>
          <p:cNvSpPr txBox="1"/>
          <p:nvPr/>
        </p:nvSpPr>
        <p:spPr>
          <a:xfrm>
            <a:off x="1539875" y="1699895"/>
            <a:ext cx="9100185" cy="129921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000" b="0" i="0" u="none" strike="noStrike" kern="1200" cap="none" spc="30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给定一段文字，生成符合文本描述的一幅图像，这就是文本生成图像任务（</a:t>
            </a:r>
            <a:r>
              <a:rPr kumimoji="0" lang="en-US" altLang="zh-CN" sz="2000" b="0" i="0" u="none" strike="noStrike" kern="1200" cap="none" spc="300" normalizeH="0" baseline="0"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Text-to-Image</a:t>
            </a:r>
            <a:r>
              <a:rPr kumimoji="0" lang="zh-CN" altLang="en-US" sz="2000" b="0" i="0" u="none" strike="noStrike" kern="1200" cap="none" spc="30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），该任务包含自然语言处理、图像生成两类工作，相较于图像生成图像（</a:t>
            </a:r>
            <a:r>
              <a:rPr kumimoji="0" lang="en-US" altLang="zh-CN" sz="2000" b="0" i="0" u="none" strike="noStrike" kern="1200" cap="none" spc="300" normalizeH="0" baseline="0"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Image-to-Image</a:t>
            </a:r>
            <a:r>
              <a:rPr kumimoji="0" lang="zh-CN" altLang="en-US" sz="2000" b="0" i="0" u="none" strike="noStrike" kern="1200" cap="none" spc="30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）问题更加</a:t>
            </a:r>
            <a:r>
              <a:rPr kumimoji="0" lang="zh-CN" altLang="en-US" sz="2000" b="0" i="0" u="none" strike="noStrike" kern="1200" cap="none" spc="30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困难。</a:t>
            </a:r>
            <a:endParaRPr kumimoji="0" lang="zh-CN" altLang="en-US" sz="2000" b="0" i="0" u="none" strike="noStrike" kern="1200" cap="none" spc="30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 name="半闭框 12"/>
          <p:cNvSpPr/>
          <p:nvPr/>
        </p:nvSpPr>
        <p:spPr>
          <a:xfrm flipH="1" flipV="1">
            <a:off x="10449169" y="2518224"/>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 name="文本框 6"/>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endParaRPr lang="zh-CN" altLang="en-US" sz="3600" b="1" dirty="0">
              <a:solidFill>
                <a:schemeClr val="bg1"/>
              </a:solidFill>
            </a:endParaRPr>
          </a:p>
        </p:txBody>
      </p:sp>
      <p:sp>
        <p:nvSpPr>
          <p:cNvPr id="2" name="内容占位符 1"/>
          <p:cNvSpPr txBox="1"/>
          <p:nvPr/>
        </p:nvSpPr>
        <p:spPr>
          <a:xfrm>
            <a:off x="1463675" y="3274695"/>
            <a:ext cx="9100185" cy="2212975"/>
          </a:xfrm>
          <a:prstGeom prst="rect">
            <a:avLst/>
          </a:prstGeom>
        </p:spPr>
        <p:txBody>
          <a:bodyPr vert="horz" lIns="0" tIns="0" rIns="0" bIns="0" rtlCol="0">
            <a:normAutofit fontScale="9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000" b="0" i="0" u="none" strike="noStrike" kern="1200" cap="none" spc="30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早期基于</a:t>
            </a:r>
            <a:r>
              <a:rPr kumimoji="0" lang="en-US" altLang="zh-CN" sz="2000" b="0" i="0" u="none" strike="noStrike" kern="1200" cap="none" spc="30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GAN</a:t>
            </a:r>
            <a:r>
              <a:rPr kumimoji="0" lang="zh-CN" altLang="en-US" sz="2000" b="0" i="0" u="none" strike="noStrike" kern="1200" cap="none" spc="30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的相关</a:t>
            </a:r>
            <a:r>
              <a:rPr kumimoji="0" lang="zh-CN" altLang="en-US" sz="2000" b="0" i="0" u="none" strike="noStrike" kern="1200" cap="none" spc="30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工作：</a:t>
            </a:r>
            <a:endParaRPr kumimoji="0" lang="zh-CN" altLang="en-US" sz="2000" b="0" i="0" u="none" strike="noStrike" kern="1200" cap="none" spc="30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000" b="0" i="0" u="none" strike="noStrike" kern="1200" cap="none" spc="300" normalizeH="0" baseline="0"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（1）Generative Adversarial Text to Image Synthesis</a:t>
            </a:r>
            <a:endParaRPr kumimoji="0" lang="zh-CN" altLang="en-US" sz="2000" b="0" i="0" u="none" strike="noStrike" kern="1200" cap="none" spc="300" normalizeH="0" baseline="0"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000" b="0" i="0" u="none" strike="noStrike" kern="1200" cap="none" spc="300" normalizeH="0" baseline="0"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en-US" altLang="zh-CN" sz="2000" b="0" i="0" u="none" strike="noStrike" kern="1200" cap="none" spc="300" normalizeH="0" baseline="0"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2</a:t>
            </a:r>
            <a:r>
              <a:rPr kumimoji="0" lang="zh-CN" altLang="en-US" sz="2000" b="0" i="0" u="none" strike="noStrike" kern="1200" cap="none" spc="300" normalizeH="0" baseline="0"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en-US" altLang="zh-CN" sz="2000" b="0" i="0" u="none" strike="noStrike" kern="1200" cap="none" spc="300" normalizeH="0" baseline="0"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Learning what and where to draw</a:t>
            </a:r>
            <a:endParaRPr kumimoji="0" lang="en-US" altLang="zh-CN" sz="2000" b="0" i="0" u="none" strike="noStrike" kern="1200" cap="none" spc="300" normalizeH="0" baseline="0"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000" b="0" i="0" u="none" strike="noStrike" kern="1200" cap="none" spc="300" normalizeH="0" baseline="0"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en-US" altLang="zh-CN" sz="2000" b="0" i="0" u="none" strike="noStrike" kern="1200" cap="none" spc="300" normalizeH="0" baseline="0"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3</a:t>
            </a:r>
            <a:r>
              <a:rPr kumimoji="0" lang="zh-CN" altLang="en-US" sz="2000" b="0" i="0" u="none" strike="noStrike" kern="1200" cap="none" spc="300" normalizeH="0" baseline="0"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en-US" altLang="zh-CN" sz="2000" b="0" i="0" u="none" strike="noStrike" kern="1200" cap="none" spc="300" normalizeH="0" baseline="0"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StackGAN</a:t>
            </a:r>
            <a:endParaRPr kumimoji="0" lang="en-US" altLang="zh-CN" sz="2000" b="0" i="0" u="none" strike="noStrike" kern="1200" cap="none" spc="300" normalizeH="0" baseline="0"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000" b="0" i="0" u="none" strike="noStrike" kern="1200" cap="none" spc="300" normalizeH="0" baseline="0"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en-US" altLang="zh-CN" sz="2000" b="0" i="0" u="none" strike="noStrike" kern="1200" cap="none" spc="300" normalizeH="0" baseline="0"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4</a:t>
            </a:r>
            <a:r>
              <a:rPr kumimoji="0" lang="zh-CN" altLang="en-US" sz="2000" b="0" i="0" u="none" strike="noStrike" kern="1200" cap="none" spc="300" normalizeH="0" baseline="0"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en-US" altLang="zh-CN" sz="2000" b="0" i="0" u="none" strike="noStrike" kern="1200" cap="none" spc="300" normalizeH="0" baseline="0"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a:t>
            </a:r>
            <a:r>
              <a:rPr kumimoji="0" lang="en-US" altLang="zh-CN" sz="2000" b="0" i="0" u="none" strike="noStrike" kern="1200" cap="none" spc="300" normalizeH="0" baseline="0"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ttnGAN</a:t>
            </a:r>
            <a:endParaRPr kumimoji="0" lang="en-US" altLang="zh-CN" sz="2000" b="0" i="0" u="none" strike="noStrike" kern="1200" cap="none" spc="300" normalizeH="0" baseline="0"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zh-CN" altLang="en-US" dirty="0"/>
              <a:t>文字生成</a:t>
            </a:r>
            <a:r>
              <a:rPr lang="zh-CN" altLang="en-US" dirty="0"/>
              <a:t>图像（</a:t>
            </a:r>
            <a:r>
              <a:rPr lang="en-US" altLang="zh-CN" dirty="0"/>
              <a:t>Text2Image</a:t>
            </a:r>
            <a:r>
              <a:rPr lang="zh-CN" altLang="en-US" dirty="0"/>
              <a:t>）</a:t>
            </a:r>
            <a:endParaRPr lang="zh-CN" altLang="en-US" dirty="0"/>
          </a:p>
        </p:txBody>
      </p:sp>
      <p:sp>
        <p:nvSpPr>
          <p:cNvPr id="7" name="文本框 6"/>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endParaRPr lang="zh-CN" altLang="en-US" sz="3600" b="1" dirty="0">
              <a:solidFill>
                <a:schemeClr val="bg1"/>
              </a:solidFill>
            </a:endParaRPr>
          </a:p>
        </p:txBody>
      </p:sp>
      <p:pic>
        <p:nvPicPr>
          <p:cNvPr id="100" name="图片 99"/>
          <p:cNvPicPr/>
          <p:nvPr>
            <p:custDataLst>
              <p:tags r:id="rId1"/>
            </p:custDataLst>
          </p:nvPr>
        </p:nvPicPr>
        <p:blipFill>
          <a:blip r:embed="rId2"/>
          <a:stretch>
            <a:fillRect/>
          </a:stretch>
        </p:blipFill>
        <p:spPr>
          <a:xfrm>
            <a:off x="1735455" y="1027430"/>
            <a:ext cx="8721725" cy="4182110"/>
          </a:xfrm>
          <a:prstGeom prst="rect">
            <a:avLst/>
          </a:prstGeom>
          <a:noFill/>
          <a:ln w="9525">
            <a:noFill/>
          </a:ln>
        </p:spPr>
      </p:pic>
      <p:sp>
        <p:nvSpPr>
          <p:cNvPr id="3" name="文本框 2"/>
          <p:cNvSpPr txBox="1"/>
          <p:nvPr/>
        </p:nvSpPr>
        <p:spPr>
          <a:xfrm>
            <a:off x="2660015" y="5413375"/>
            <a:ext cx="6871335" cy="460375"/>
          </a:xfrm>
          <a:prstGeom prst="rect">
            <a:avLst/>
          </a:prstGeom>
          <a:noFill/>
        </p:spPr>
        <p:txBody>
          <a:bodyPr wrap="square" rtlCol="0" anchor="t">
            <a:spAutoFit/>
          </a:bodyPr>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lang="zh-CN" altLang="en-US" sz="2000" spc="300" noProof="0">
                <a:ln>
                  <a:noFill/>
                </a:ln>
                <a:solidFill>
                  <a:srgbClr val="000000"/>
                </a:solidFill>
                <a:effectLst/>
                <a:uLnTx/>
                <a:uFillTx/>
                <a:latin typeface="Times New Roman" panose="02020603050405020304" charset="0"/>
                <a:cs typeface="Times New Roman" panose="02020603050405020304" charset="0"/>
                <a:sym typeface="+mn-ea"/>
              </a:rPr>
              <a:t>Generative Adversarial Text to Image Synthesis</a:t>
            </a:r>
            <a:endParaRPr lang="zh-CN" altLang="en-US" sz="2000" spc="300" noProof="0">
              <a:ln>
                <a:noFill/>
              </a:ln>
              <a:solidFill>
                <a:srgbClr val="000000"/>
              </a:solidFill>
              <a:effectLst/>
              <a:uLnTx/>
              <a:uFillTx/>
              <a:latin typeface="Times New Roman" panose="02020603050405020304" charset="0"/>
              <a:cs typeface="Times New Roman" panose="02020603050405020304" charset="0"/>
              <a:sym typeface="+mn-ea"/>
            </a:endParaRP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dirty="0"/>
              <a:t>最先进的</a:t>
            </a:r>
            <a:r>
              <a:rPr lang="en-US" altLang="zh-CN" dirty="0"/>
              <a:t>Text2Image</a:t>
            </a:r>
            <a:r>
              <a:rPr dirty="0"/>
              <a:t>模型</a:t>
            </a:r>
            <a:endParaRPr dirty="0"/>
          </a:p>
        </p:txBody>
      </p:sp>
      <p:sp>
        <p:nvSpPr>
          <p:cNvPr id="7" name="文本框 6"/>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endParaRPr lang="zh-CN" altLang="en-US" sz="3600" b="1" dirty="0">
              <a:solidFill>
                <a:schemeClr val="bg1"/>
              </a:solidFill>
            </a:endParaRPr>
          </a:p>
        </p:txBody>
      </p:sp>
      <p:sp>
        <p:nvSpPr>
          <p:cNvPr id="2" name="文本框 1"/>
          <p:cNvSpPr txBox="1"/>
          <p:nvPr>
            <p:custDataLst>
              <p:tags r:id="rId1"/>
            </p:custDataLst>
          </p:nvPr>
        </p:nvSpPr>
        <p:spPr>
          <a:xfrm>
            <a:off x="501015" y="1198880"/>
            <a:ext cx="9029700" cy="460375"/>
          </a:xfrm>
          <a:prstGeom prst="rect">
            <a:avLst/>
          </a:prstGeom>
          <a:noFill/>
        </p:spPr>
        <p:txBody>
          <a:bodyPr wrap="square" rtlCol="0" anchor="t">
            <a:spAutoFit/>
          </a:bodyPr>
          <a:p>
            <a:pPr marL="0" marR="0" indent="0" defTabSz="914400" eaLnBrk="1" fontAlgn="auto" latinLnBrk="0" hangingPunct="1">
              <a:lnSpc>
                <a:spcPct val="120000"/>
              </a:lnSpc>
              <a:spcBef>
                <a:spcPts val="1000"/>
              </a:spcBef>
              <a:spcAft>
                <a:spcPts val="0"/>
              </a:spcAft>
              <a:buClrTx/>
              <a:buSzTx/>
              <a:buFont typeface="Arial" panose="020B0604020202020204" pitchFamily="34" charset="0"/>
              <a:buNone/>
              <a:defRPr/>
            </a:pPr>
            <a:r>
              <a:rPr lang="zh-CN" altLang="en-US" sz="2000" spc="300" noProof="0">
                <a:solidFill>
                  <a:srgbClr val="000000"/>
                </a:solidFill>
                <a:latin typeface="Times New Roman" panose="02020603050405020304" charset="0"/>
                <a:cs typeface="Times New Roman" panose="02020603050405020304" charset="0"/>
                <a:sym typeface="+mn-ea"/>
              </a:rPr>
              <a:t>基于扩散模型的图像生成算法</a:t>
            </a:r>
            <a:r>
              <a:rPr lang="en-US" altLang="zh-CN" sz="2000" spc="300" noProof="0">
                <a:solidFill>
                  <a:srgbClr val="000000"/>
                </a:solidFill>
                <a:latin typeface="Times New Roman" panose="02020603050405020304" charset="0"/>
                <a:cs typeface="Times New Roman" panose="02020603050405020304" charset="0"/>
                <a:sym typeface="+mn-ea"/>
              </a:rPr>
              <a:t> - Stable Diffusion</a:t>
            </a:r>
            <a:endParaRPr lang="zh-CN" altLang="en-US" sz="2000" spc="300" noProof="0">
              <a:solidFill>
                <a:srgbClr val="000000"/>
              </a:solidFill>
              <a:latin typeface="Times New Roman" panose="02020603050405020304" charset="0"/>
              <a:cs typeface="Times New Roman" panose="02020603050405020304" charset="0"/>
              <a:sym typeface="+mn-ea"/>
            </a:endParaRPr>
          </a:p>
        </p:txBody>
      </p:sp>
      <p:sp>
        <p:nvSpPr>
          <p:cNvPr id="4" name="文本框 3"/>
          <p:cNvSpPr txBox="1"/>
          <p:nvPr/>
        </p:nvSpPr>
        <p:spPr>
          <a:xfrm>
            <a:off x="831215" y="1864995"/>
            <a:ext cx="10819765" cy="975995"/>
          </a:xfrm>
          <a:prstGeom prst="rect">
            <a:avLst/>
          </a:prstGeom>
          <a:noFill/>
        </p:spPr>
        <p:txBody>
          <a:bodyPr wrap="square" rtlCol="0" anchor="t">
            <a:spAutoFit/>
          </a:bodyPr>
          <a:p>
            <a:pPr marL="285750" indent="-285750" algn="l" defTabSz="914400" eaLnBrk="1" fontAlgn="auto" hangingPunct="1">
              <a:lnSpc>
                <a:spcPct val="120000"/>
              </a:lnSpc>
              <a:spcBef>
                <a:spcPts val="1000"/>
              </a:spcBef>
              <a:spcAft>
                <a:spcPts val="0"/>
              </a:spcAft>
              <a:buClrTx/>
              <a:buSzTx/>
              <a:buFont typeface="Arial" panose="020B0604020202020204" pitchFamily="34" charset="0"/>
              <a:buChar char="•"/>
              <a:defRPr/>
            </a:pPr>
            <a:r>
              <a:rPr lang="zh-CN" altLang="en-US" sz="1600" spc="300" noProof="0">
                <a:solidFill>
                  <a:srgbClr val="000000"/>
                </a:solidFill>
                <a:latin typeface="Times New Roman" panose="02020603050405020304" charset="0"/>
                <a:cs typeface="Times New Roman" panose="02020603050405020304" charset="0"/>
              </a:rPr>
              <a:t>扩散模型（</a:t>
            </a:r>
            <a:r>
              <a:rPr lang="en-US" altLang="zh-CN" sz="1600" spc="300" noProof="0">
                <a:solidFill>
                  <a:srgbClr val="000000"/>
                </a:solidFill>
                <a:latin typeface="Times New Roman" panose="02020603050405020304" charset="0"/>
                <a:cs typeface="Times New Roman" panose="02020603050405020304" charset="0"/>
              </a:rPr>
              <a:t>Diffusion Models, DM</a:t>
            </a:r>
            <a:r>
              <a:rPr lang="zh-CN" altLang="en-US" sz="1600" spc="300" noProof="0">
                <a:solidFill>
                  <a:srgbClr val="000000"/>
                </a:solidFill>
                <a:latin typeface="Times New Roman" panose="02020603050405020304" charset="0"/>
                <a:cs typeface="Times New Roman" panose="02020603050405020304" charset="0"/>
              </a:rPr>
              <a:t>）是基于</a:t>
            </a:r>
            <a:r>
              <a:rPr lang="en-US" altLang="zh-CN" sz="1600" spc="300" noProof="0">
                <a:solidFill>
                  <a:srgbClr val="000000"/>
                </a:solidFill>
                <a:latin typeface="Times New Roman" panose="02020603050405020304" charset="0"/>
                <a:cs typeface="Times New Roman" panose="02020603050405020304" charset="0"/>
              </a:rPr>
              <a:t>Transformer</a:t>
            </a:r>
            <a:r>
              <a:rPr lang="zh-CN" altLang="en-US" sz="1600" spc="300" noProof="0">
                <a:solidFill>
                  <a:srgbClr val="000000"/>
                </a:solidFill>
                <a:latin typeface="Times New Roman" panose="02020603050405020304" charset="0"/>
                <a:cs typeface="Times New Roman" panose="02020603050405020304" charset="0"/>
              </a:rPr>
              <a:t>的生成模型，它采样一段数据（例如图像）并随着时间的推移逐渐增加噪声，直到数据无法被识别。该模型尝试将图像回退到原始形式，在此过程中学习如何生成图片或其他数据。</a:t>
            </a:r>
            <a:endParaRPr lang="zh-CN" altLang="en-US" sz="1600" spc="300" noProof="0">
              <a:solidFill>
                <a:srgbClr val="000000"/>
              </a:solidFill>
              <a:latin typeface="Times New Roman" panose="02020603050405020304" charset="0"/>
              <a:cs typeface="Times New Roman" panose="02020603050405020304" charset="0"/>
            </a:endParaRPr>
          </a:p>
        </p:txBody>
      </p:sp>
      <p:sp>
        <p:nvSpPr>
          <p:cNvPr id="6" name="文本框 5"/>
          <p:cNvSpPr txBox="1"/>
          <p:nvPr/>
        </p:nvSpPr>
        <p:spPr>
          <a:xfrm>
            <a:off x="831215" y="3148330"/>
            <a:ext cx="10819765" cy="681355"/>
          </a:xfrm>
          <a:prstGeom prst="rect">
            <a:avLst/>
          </a:prstGeom>
          <a:noFill/>
        </p:spPr>
        <p:txBody>
          <a:bodyPr wrap="square" rtlCol="0" anchor="t">
            <a:spAutoFit/>
          </a:bodyPr>
          <a:p>
            <a:pPr marL="285750" indent="-285750" algn="l" defTabSz="914400" eaLnBrk="1" fontAlgn="auto" hangingPunct="1">
              <a:lnSpc>
                <a:spcPct val="120000"/>
              </a:lnSpc>
              <a:spcBef>
                <a:spcPts val="1000"/>
              </a:spcBef>
              <a:spcAft>
                <a:spcPts val="0"/>
              </a:spcAft>
              <a:buClrTx/>
              <a:buSzTx/>
              <a:buFont typeface="Arial" panose="020B0604020202020204" pitchFamily="34" charset="0"/>
              <a:buChar char="•"/>
              <a:defRPr/>
            </a:pPr>
            <a:r>
              <a:rPr lang="zh-CN" altLang="en-US" sz="1600" spc="300" noProof="0">
                <a:solidFill>
                  <a:srgbClr val="000000"/>
                </a:solidFill>
                <a:latin typeface="Times New Roman" panose="02020603050405020304" charset="0"/>
                <a:cs typeface="Times New Roman" panose="02020603050405020304" charset="0"/>
              </a:rPr>
              <a:t>Stable Diffusion 是一个开源的模型，人人都可以使用。它对当代艺术图像有比较好的理解，可以产生充满细节的艺术作品。</a:t>
            </a:r>
            <a:endParaRPr lang="zh-CN" altLang="en-US" sz="1600" spc="300" noProof="0">
              <a:solidFill>
                <a:srgbClr val="000000"/>
              </a:solidFill>
              <a:latin typeface="Times New Roman" panose="02020603050405020304" charset="0"/>
              <a:cs typeface="Times New Roman" panose="02020603050405020304" charset="0"/>
            </a:endParaRPr>
          </a:p>
        </p:txBody>
      </p:sp>
      <p:sp>
        <p:nvSpPr>
          <p:cNvPr id="8" name="文本框 7"/>
          <p:cNvSpPr txBox="1"/>
          <p:nvPr/>
        </p:nvSpPr>
        <p:spPr>
          <a:xfrm>
            <a:off x="831215" y="4172585"/>
            <a:ext cx="10819765" cy="681355"/>
          </a:xfrm>
          <a:prstGeom prst="rect">
            <a:avLst/>
          </a:prstGeom>
          <a:noFill/>
        </p:spPr>
        <p:txBody>
          <a:bodyPr wrap="square" rtlCol="0" anchor="t">
            <a:spAutoFit/>
          </a:bodyPr>
          <a:p>
            <a:pPr marL="285750" indent="-285750" algn="l" defTabSz="914400" eaLnBrk="1" fontAlgn="auto" hangingPunct="1">
              <a:lnSpc>
                <a:spcPct val="120000"/>
              </a:lnSpc>
              <a:spcBef>
                <a:spcPts val="1000"/>
              </a:spcBef>
              <a:spcAft>
                <a:spcPts val="0"/>
              </a:spcAft>
              <a:buClrTx/>
              <a:buSzTx/>
              <a:buFont typeface="Arial" panose="020B0604020202020204" pitchFamily="34" charset="0"/>
              <a:buChar char="•"/>
              <a:defRPr/>
            </a:pPr>
            <a:r>
              <a:rPr lang="zh-CN" altLang="en-US" sz="1600" spc="300" noProof="0">
                <a:solidFill>
                  <a:srgbClr val="000000"/>
                </a:solidFill>
                <a:latin typeface="Times New Roman" panose="02020603050405020304" charset="0"/>
                <a:cs typeface="Times New Roman" panose="02020603050405020304" charset="0"/>
                <a:sym typeface="+mn-ea"/>
              </a:rPr>
              <a:t>然而它需要对复杂的prompt进行解释。Stable Diffusion比较适合生成复杂的、有创意的插图。但在创作一般的图像时就显得存在些许不足。</a:t>
            </a:r>
            <a:endParaRPr lang="zh-CN" altLang="en-US" sz="1600" spc="300" noProof="0">
              <a:solidFill>
                <a:srgbClr val="000000"/>
              </a:solidFill>
              <a:latin typeface="Times New Roman" panose="02020603050405020304" charset="0"/>
              <a:cs typeface="Times New Roman" panose="02020603050405020304" charset="0"/>
              <a:sym typeface="+mn-e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dirty="0"/>
              <a:t>最先进的</a:t>
            </a:r>
            <a:r>
              <a:rPr lang="en-US" altLang="zh-CN" dirty="0"/>
              <a:t>Text2Image</a:t>
            </a:r>
            <a:r>
              <a:rPr dirty="0"/>
              <a:t>模型</a:t>
            </a:r>
            <a:endParaRPr dirty="0"/>
          </a:p>
        </p:txBody>
      </p:sp>
      <p:sp>
        <p:nvSpPr>
          <p:cNvPr id="7" name="文本框 6"/>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endParaRPr lang="zh-CN" altLang="en-US" sz="3600" b="1" dirty="0">
              <a:solidFill>
                <a:schemeClr val="bg1"/>
              </a:solidFill>
            </a:endParaRPr>
          </a:p>
        </p:txBody>
      </p:sp>
      <p:sp>
        <p:nvSpPr>
          <p:cNvPr id="5" name="文本框 4"/>
          <p:cNvSpPr txBox="1"/>
          <p:nvPr/>
        </p:nvSpPr>
        <p:spPr>
          <a:xfrm>
            <a:off x="3594100" y="5770880"/>
            <a:ext cx="5004435" cy="368300"/>
          </a:xfrm>
          <a:prstGeom prst="rect">
            <a:avLst/>
          </a:prstGeom>
          <a:noFill/>
        </p:spPr>
        <p:txBody>
          <a:bodyPr wrap="square" rtlCol="0" anchor="t">
            <a:spAutoFit/>
          </a:bodyPr>
          <a:p>
            <a:r>
              <a:rPr lang="zh-CN" altLang="en-US">
                <a:sym typeface="+mn-ea"/>
              </a:rPr>
              <a:t>开源</a:t>
            </a:r>
            <a:r>
              <a:rPr lang="zh-CN" altLang="en-US">
                <a:sym typeface="+mn-ea"/>
              </a:rPr>
              <a:t>模型分享</a:t>
            </a:r>
            <a:r>
              <a:rPr lang="zh-CN" altLang="en-US">
                <a:sym typeface="+mn-ea"/>
              </a:rPr>
              <a:t>网站：https://civitai.com/</a:t>
            </a:r>
            <a:endParaRPr lang="zh-CN" altLang="en-US"/>
          </a:p>
        </p:txBody>
      </p:sp>
      <p:pic>
        <p:nvPicPr>
          <p:cNvPr id="101" name="图片 100"/>
          <p:cNvPicPr/>
          <p:nvPr>
            <p:custDataLst>
              <p:tags r:id="rId1"/>
            </p:custDataLst>
          </p:nvPr>
        </p:nvPicPr>
        <p:blipFill>
          <a:blip r:embed="rId2"/>
          <a:stretch>
            <a:fillRect/>
          </a:stretch>
        </p:blipFill>
        <p:spPr>
          <a:xfrm>
            <a:off x="2322830" y="1760855"/>
            <a:ext cx="7385685" cy="3923665"/>
          </a:xfrm>
          <a:prstGeom prst="rect">
            <a:avLst/>
          </a:prstGeom>
          <a:noFill/>
          <a:ln w="9525">
            <a:noFill/>
          </a:ln>
        </p:spPr>
      </p:pic>
      <p:sp>
        <p:nvSpPr>
          <p:cNvPr id="3" name="文本框 2"/>
          <p:cNvSpPr txBox="1"/>
          <p:nvPr>
            <p:custDataLst>
              <p:tags r:id="rId3"/>
            </p:custDataLst>
          </p:nvPr>
        </p:nvSpPr>
        <p:spPr>
          <a:xfrm>
            <a:off x="501015" y="1198880"/>
            <a:ext cx="9029700" cy="460375"/>
          </a:xfrm>
          <a:prstGeom prst="rect">
            <a:avLst/>
          </a:prstGeom>
          <a:noFill/>
        </p:spPr>
        <p:txBody>
          <a:bodyPr wrap="square" rtlCol="0" anchor="t">
            <a:spAutoFit/>
          </a:bodyPr>
          <a:p>
            <a:pPr marL="0" marR="0" indent="0" defTabSz="914400" eaLnBrk="1" fontAlgn="auto" latinLnBrk="0" hangingPunct="1">
              <a:lnSpc>
                <a:spcPct val="120000"/>
              </a:lnSpc>
              <a:spcBef>
                <a:spcPts val="1000"/>
              </a:spcBef>
              <a:spcAft>
                <a:spcPts val="0"/>
              </a:spcAft>
              <a:buClrTx/>
              <a:buSzTx/>
              <a:buFont typeface="Arial" panose="020B0604020202020204" pitchFamily="34" charset="0"/>
              <a:buNone/>
              <a:defRPr/>
            </a:pPr>
            <a:r>
              <a:rPr lang="zh-CN" altLang="en-US" sz="2000" spc="300" noProof="0">
                <a:solidFill>
                  <a:srgbClr val="000000"/>
                </a:solidFill>
                <a:latin typeface="Times New Roman" panose="02020603050405020304" charset="0"/>
                <a:cs typeface="Times New Roman" panose="02020603050405020304" charset="0"/>
                <a:sym typeface="+mn-ea"/>
              </a:rPr>
              <a:t>基于扩散模型的图像生成算法</a:t>
            </a:r>
            <a:r>
              <a:rPr lang="en-US" altLang="zh-CN" sz="2000" spc="300" noProof="0">
                <a:solidFill>
                  <a:srgbClr val="000000"/>
                </a:solidFill>
                <a:latin typeface="Times New Roman" panose="02020603050405020304" charset="0"/>
                <a:cs typeface="Times New Roman" panose="02020603050405020304" charset="0"/>
                <a:sym typeface="+mn-ea"/>
              </a:rPr>
              <a:t> - Stable Diffusion</a:t>
            </a:r>
            <a:endParaRPr lang="zh-CN" altLang="en-US" sz="2000" spc="300" noProof="0">
              <a:solidFill>
                <a:srgbClr val="000000"/>
              </a:solidFill>
              <a:latin typeface="Times New Roman" panose="02020603050405020304" charset="0"/>
              <a:cs typeface="Times New Roman" panose="02020603050405020304" charset="0"/>
              <a:sym typeface="+mn-ea"/>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dirty="0"/>
              <a:t>最先进的</a:t>
            </a:r>
            <a:r>
              <a:rPr lang="en-US" altLang="zh-CN" dirty="0"/>
              <a:t>Text2Image</a:t>
            </a:r>
            <a:r>
              <a:rPr dirty="0"/>
              <a:t>模型</a:t>
            </a:r>
            <a:endParaRPr dirty="0"/>
          </a:p>
        </p:txBody>
      </p:sp>
      <p:sp>
        <p:nvSpPr>
          <p:cNvPr id="7" name="文本框 6"/>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endParaRPr lang="zh-CN" altLang="en-US" sz="3600" b="1" dirty="0">
              <a:solidFill>
                <a:schemeClr val="bg1"/>
              </a:solidFill>
            </a:endParaRPr>
          </a:p>
        </p:txBody>
      </p:sp>
      <p:sp>
        <p:nvSpPr>
          <p:cNvPr id="2" name="文本框 1"/>
          <p:cNvSpPr txBox="1"/>
          <p:nvPr>
            <p:custDataLst>
              <p:tags r:id="rId1"/>
            </p:custDataLst>
          </p:nvPr>
        </p:nvSpPr>
        <p:spPr>
          <a:xfrm>
            <a:off x="572135" y="1209675"/>
            <a:ext cx="10713085" cy="460375"/>
          </a:xfrm>
          <a:prstGeom prst="rect">
            <a:avLst/>
          </a:prstGeom>
          <a:noFill/>
        </p:spPr>
        <p:txBody>
          <a:bodyPr wrap="square" rtlCol="0" anchor="t">
            <a:spAutoFit/>
          </a:bodyPr>
          <a:p>
            <a:pPr marL="0" marR="0" indent="0" defTabSz="914400" eaLnBrk="1" fontAlgn="auto" latinLnBrk="0" hangingPunct="1">
              <a:lnSpc>
                <a:spcPct val="120000"/>
              </a:lnSpc>
              <a:spcBef>
                <a:spcPts val="1000"/>
              </a:spcBef>
              <a:spcAft>
                <a:spcPts val="0"/>
              </a:spcAft>
              <a:buClrTx/>
              <a:buSzTx/>
              <a:buFont typeface="Arial" panose="020B0604020202020204" pitchFamily="34" charset="0"/>
              <a:buNone/>
              <a:defRPr/>
            </a:pPr>
            <a:r>
              <a:rPr lang="en-US" sz="2000" spc="300" noProof="0">
                <a:solidFill>
                  <a:srgbClr val="000000"/>
                </a:solidFill>
                <a:latin typeface="Times New Roman" panose="02020603050405020304" charset="0"/>
                <a:cs typeface="Times New Roman" panose="02020603050405020304" charset="0"/>
                <a:sym typeface="+mn-ea"/>
              </a:rPr>
              <a:t>Midjourney也是一款由人工智能驱动的工具，其能够根据用户的提示生成图像。</a:t>
            </a:r>
            <a:endParaRPr lang="en-US" sz="2000" spc="300" noProof="0">
              <a:solidFill>
                <a:srgbClr val="000000"/>
              </a:solidFill>
              <a:latin typeface="Times New Roman" panose="02020603050405020304" charset="0"/>
              <a:cs typeface="Times New Roman" panose="02020603050405020304" charset="0"/>
              <a:sym typeface="+mn-ea"/>
            </a:endParaRPr>
          </a:p>
        </p:txBody>
      </p:sp>
      <p:sp>
        <p:nvSpPr>
          <p:cNvPr id="6" name="文本框 5"/>
          <p:cNvSpPr txBox="1"/>
          <p:nvPr/>
        </p:nvSpPr>
        <p:spPr>
          <a:xfrm>
            <a:off x="916305" y="1963420"/>
            <a:ext cx="11275695" cy="380365"/>
          </a:xfrm>
          <a:prstGeom prst="rect">
            <a:avLst/>
          </a:prstGeom>
          <a:noFill/>
        </p:spPr>
        <p:txBody>
          <a:bodyPr wrap="square" rtlCol="0" anchor="t">
            <a:noAutofit/>
          </a:bodyPr>
          <a:p>
            <a:pPr marL="285750" indent="-285750">
              <a:buFont typeface="Arial" panose="020B0604020202020204" pitchFamily="34" charset="0"/>
              <a:buChar char="•"/>
            </a:pPr>
            <a:r>
              <a:rPr lang="zh-CN" altLang="en-US"/>
              <a:t>它通过输入文本和参数，并使用在大量图像数据上训练出的机器学习（ML）算法来生成独一无二的图像。</a:t>
            </a:r>
            <a:endParaRPr lang="zh-CN" altLang="en-US"/>
          </a:p>
        </p:txBody>
      </p:sp>
      <p:sp>
        <p:nvSpPr>
          <p:cNvPr id="8" name="文本框 7"/>
          <p:cNvSpPr txBox="1"/>
          <p:nvPr/>
        </p:nvSpPr>
        <p:spPr>
          <a:xfrm>
            <a:off x="916305" y="2637155"/>
            <a:ext cx="10577830" cy="368300"/>
          </a:xfrm>
          <a:prstGeom prst="rect">
            <a:avLst/>
          </a:prstGeom>
          <a:noFill/>
        </p:spPr>
        <p:txBody>
          <a:bodyPr wrap="square" rtlCol="0" anchor="t">
            <a:spAutoFit/>
          </a:bodyPr>
          <a:p>
            <a:pPr marL="285750" indent="-285750">
              <a:buFont typeface="Arial" panose="020B0604020202020204" pitchFamily="34" charset="0"/>
              <a:buChar char="•"/>
            </a:pPr>
            <a:r>
              <a:rPr lang="en-US" sz="1800" spc="300" noProof="0">
                <a:solidFill>
                  <a:srgbClr val="000000"/>
                </a:solidFill>
                <a:latin typeface="Times New Roman" panose="02020603050405020304" charset="0"/>
                <a:cs typeface="Times New Roman" panose="02020603050405020304" charset="0"/>
              </a:rPr>
              <a:t>Midjourney</a:t>
            </a:r>
            <a:r>
              <a:rPr lang="zh-CN" altLang="en-US" sz="1800"/>
              <a:t>目前只能通过其官方</a:t>
            </a:r>
            <a:r>
              <a:rPr lang="en-US" sz="1800" spc="300" noProof="0">
                <a:solidFill>
                  <a:srgbClr val="000000"/>
                </a:solidFill>
                <a:latin typeface="Times New Roman" panose="02020603050405020304" charset="0"/>
                <a:cs typeface="Times New Roman" panose="02020603050405020304" charset="0"/>
              </a:rPr>
              <a:t>Discord</a:t>
            </a:r>
            <a:r>
              <a:rPr lang="zh-CN" altLang="en-US" sz="1800"/>
              <a:t>上的</a:t>
            </a:r>
            <a:r>
              <a:rPr lang="en-US" sz="1800" spc="300" noProof="0">
                <a:solidFill>
                  <a:srgbClr val="000000"/>
                </a:solidFill>
                <a:latin typeface="Times New Roman" panose="02020603050405020304" charset="0"/>
                <a:cs typeface="Times New Roman" panose="02020603050405020304" charset="0"/>
              </a:rPr>
              <a:t>Discord</a:t>
            </a:r>
            <a:r>
              <a:rPr lang="zh-CN" altLang="en-US" sz="1800"/>
              <a:t>机器人使用。</a:t>
            </a:r>
            <a:endParaRPr lang="zh-CN" altLang="en-US" sz="180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dirty="0"/>
              <a:t>最先进的</a:t>
            </a:r>
            <a:r>
              <a:rPr lang="en-US" altLang="zh-CN" dirty="0"/>
              <a:t>Text2Image</a:t>
            </a:r>
            <a:r>
              <a:rPr dirty="0"/>
              <a:t>模型</a:t>
            </a:r>
            <a:endParaRPr dirty="0"/>
          </a:p>
        </p:txBody>
      </p:sp>
      <p:sp>
        <p:nvSpPr>
          <p:cNvPr id="7" name="文本框 6"/>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endParaRPr lang="zh-CN" altLang="en-US" sz="3600" b="1" dirty="0">
              <a:solidFill>
                <a:schemeClr val="bg1"/>
              </a:solidFill>
            </a:endParaRPr>
          </a:p>
        </p:txBody>
      </p:sp>
      <p:pic>
        <p:nvPicPr>
          <p:cNvPr id="102" name="图片 101"/>
          <p:cNvPicPr/>
          <p:nvPr/>
        </p:nvPicPr>
        <p:blipFill>
          <a:blip r:embed="rId1"/>
          <a:stretch>
            <a:fillRect/>
          </a:stretch>
        </p:blipFill>
        <p:spPr>
          <a:xfrm>
            <a:off x="914400" y="1174750"/>
            <a:ext cx="10006330" cy="4393565"/>
          </a:xfrm>
          <a:prstGeom prst="rect">
            <a:avLst/>
          </a:prstGeom>
          <a:noFill/>
          <a:ln w="9525">
            <a:noFill/>
          </a:ln>
        </p:spPr>
      </p:pic>
      <p:sp>
        <p:nvSpPr>
          <p:cNvPr id="3" name="文本框 2"/>
          <p:cNvSpPr txBox="1"/>
          <p:nvPr/>
        </p:nvSpPr>
        <p:spPr>
          <a:xfrm>
            <a:off x="5175250" y="5680710"/>
            <a:ext cx="1841500" cy="398780"/>
          </a:xfrm>
          <a:prstGeom prst="rect">
            <a:avLst/>
          </a:prstGeom>
          <a:noFill/>
        </p:spPr>
        <p:txBody>
          <a:bodyPr wrap="square" rtlCol="0" anchor="t">
            <a:spAutoFit/>
          </a:bodyPr>
          <a:p>
            <a:r>
              <a:rPr lang="en-US" sz="2000" spc="300" noProof="0">
                <a:solidFill>
                  <a:srgbClr val="000000"/>
                </a:solidFill>
                <a:latin typeface="Times New Roman" panose="02020603050405020304" charset="0"/>
                <a:cs typeface="Times New Roman" panose="02020603050405020304" charset="0"/>
                <a:sym typeface="+mn-ea"/>
              </a:rPr>
              <a:t>Midjourney</a:t>
            </a:r>
            <a:endParaRPr lang="en-US" altLang="en-US" sz="2000" spc="300" noProof="0">
              <a:solidFill>
                <a:srgbClr val="000000"/>
              </a:solidFill>
              <a:latin typeface="Times New Roman" panose="02020603050405020304" charset="0"/>
              <a:cs typeface="Times New Roman" panose="02020603050405020304" charset="0"/>
              <a:sym typeface="+mn-ea"/>
            </a:endParaRPr>
          </a:p>
        </p:txBody>
      </p:sp>
    </p:spTree>
  </p:cSld>
  <p:clrMapOvr>
    <a:masterClrMapping/>
  </p:clrMapOvr>
  <p:transition spd="med"/>
</p:sld>
</file>

<file path=ppt/tags/tag1.xml><?xml version="1.0" encoding="utf-8"?>
<p:tagLst xmlns:p="http://schemas.openxmlformats.org/presentationml/2006/main">
  <p:tag name="PA" val="v5.1.2"/>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PA" val="v5.1.2"/>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PA" val="v5.1.2"/>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commondata" val="eyJoZGlkIjoiM2Y5MjVhM2YxZjhiNzc1MTQ0Y2ZlYTdmNjYwZTQ3ZDgifQ=="/>
</p:tagLst>
</file>

<file path=ppt/tags/tag4.xml><?xml version="1.0" encoding="utf-8"?>
<p:tagLst xmlns:p="http://schemas.openxmlformats.org/presentationml/2006/main">
  <p:tag name="PA" val="v5.1.2"/>
</p:tagLst>
</file>

<file path=ppt/tags/tag5.xml><?xml version="1.0" encoding="utf-8"?>
<p:tagLst xmlns:p="http://schemas.openxmlformats.org/presentationml/2006/main">
  <p:tag name="PA" val="v5.1.2"/>
</p:tagLst>
</file>

<file path=ppt/tags/tag6.xml><?xml version="1.0" encoding="utf-8"?>
<p:tagLst xmlns:p="http://schemas.openxmlformats.org/presentationml/2006/main">
  <p:tag name="PA" val="v5.1.2"/>
</p:tagLst>
</file>

<file path=ppt/tags/tag7.xml><?xml version="1.0" encoding="utf-8"?>
<p:tagLst xmlns:p="http://schemas.openxmlformats.org/presentationml/2006/main">
  <p:tag name="PA" val="v5.1.2"/>
</p:tagLst>
</file>

<file path=ppt/tags/tag8.xml><?xml version="1.0" encoding="utf-8"?>
<p:tagLst xmlns:p="http://schemas.openxmlformats.org/presentationml/2006/main">
  <p:tag name="PA" val="v5.1.2"/>
</p:tagLst>
</file>

<file path=ppt/tags/tag9.xml><?xml version="1.0" encoding="utf-8"?>
<p:tagLst xmlns:p="http://schemas.openxmlformats.org/presentationml/2006/main">
  <p:tag name="PA" val="v5.1.2"/>
</p:tagLst>
</file>

<file path=ppt/theme/theme1.xml><?xml version="1.0" encoding="utf-8"?>
<a:theme xmlns:a="http://schemas.openxmlformats.org/drawingml/2006/main" name="封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目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目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目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目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目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目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目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内页​​">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封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封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封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封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封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封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封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封9​​">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2337</Words>
  <Application>WPS 演示</Application>
  <PresentationFormat>宽屏</PresentationFormat>
  <Paragraphs>234</Paragraphs>
  <Slides>25</Slides>
  <Notes>582</Notes>
  <HiddenSlides>0</HiddenSlides>
  <MMClips>0</MMClips>
  <ScaleCrop>false</ScaleCrop>
  <HeadingPairs>
    <vt:vector size="6" baseType="variant">
      <vt:variant>
        <vt:lpstr>已用的字体</vt:lpstr>
      </vt:variant>
      <vt:variant>
        <vt:i4>11</vt:i4>
      </vt:variant>
      <vt:variant>
        <vt:lpstr>主题</vt:lpstr>
      </vt:variant>
      <vt:variant>
        <vt:i4>18</vt:i4>
      </vt:variant>
      <vt:variant>
        <vt:lpstr>幻灯片标题</vt:lpstr>
      </vt:variant>
      <vt:variant>
        <vt:i4>25</vt:i4>
      </vt:variant>
    </vt:vector>
  </HeadingPairs>
  <TitlesOfParts>
    <vt:vector size="54" baseType="lpstr">
      <vt:lpstr>Arial</vt:lpstr>
      <vt:lpstr>宋体</vt:lpstr>
      <vt:lpstr>Wingdings</vt:lpstr>
      <vt:lpstr>Century Gothic</vt:lpstr>
      <vt:lpstr>微软雅黑</vt:lpstr>
      <vt:lpstr>微软雅黑 Light</vt:lpstr>
      <vt:lpstr>Wingdings 3</vt:lpstr>
      <vt:lpstr>Symbol</vt:lpstr>
      <vt:lpstr>Arial</vt:lpstr>
      <vt:lpstr>Times New Roman</vt:lpstr>
      <vt:lpstr>Arial Unicode MS</vt:lpstr>
      <vt:lpstr>封1​​</vt:lpstr>
      <vt:lpstr>封2​​</vt:lpstr>
      <vt:lpstr>封3​​</vt:lpstr>
      <vt:lpstr>封4​​</vt:lpstr>
      <vt:lpstr>封5​​</vt:lpstr>
      <vt:lpstr>封6​​</vt:lpstr>
      <vt:lpstr>封7​​</vt:lpstr>
      <vt:lpstr>封8​​</vt:lpstr>
      <vt:lpstr>封9​​</vt:lpstr>
      <vt:lpstr>目1​​</vt:lpstr>
      <vt:lpstr>目2​​</vt:lpstr>
      <vt:lpstr>目3​​</vt:lpstr>
      <vt:lpstr>目4​​</vt:lpstr>
      <vt:lpstr>目5​​</vt:lpstr>
      <vt:lpstr>目6​​</vt:lpstr>
      <vt:lpstr>目7​​</vt:lpstr>
      <vt:lpstr>目8​​</vt:lpstr>
      <vt:lpstr>内页​​</vt:lpstr>
      <vt:lpstr>PowerPoint 演示文稿</vt:lpstr>
      <vt:lpstr>PowerPoint 演示文稿</vt:lpstr>
      <vt:lpstr>PowerPoint 演示文稿</vt:lpstr>
      <vt:lpstr>文字生成图像（Text2Image）</vt:lpstr>
      <vt:lpstr>文字生成图像（Text2Image）</vt:lpstr>
      <vt:lpstr>最先进的Text2Image模型</vt:lpstr>
      <vt:lpstr>最先进的Text2Image模型</vt:lpstr>
      <vt:lpstr>最先进的Text2Image模型</vt:lpstr>
      <vt:lpstr>最先进的Text2Image模型</vt:lpstr>
      <vt:lpstr>最先进的Text2Image模型</vt:lpstr>
      <vt:lpstr>最先进的Text2Image模型</vt:lpstr>
      <vt:lpstr>最先进的Text2Image模型</vt:lpstr>
      <vt:lpstr>PowerPoint 演示文稿</vt:lpstr>
      <vt:lpstr>文字生成图片的安全问题</vt:lpstr>
      <vt:lpstr>文字生成图片的伦理问题</vt:lpstr>
      <vt:lpstr>文字生成图片的伦理问题</vt:lpstr>
      <vt:lpstr>文字生成图片的伦理问题</vt:lpstr>
      <vt:lpstr>文字生成图片的伦理问题</vt:lpstr>
      <vt:lpstr>PowerPoint 演示文稿</vt:lpstr>
      <vt:lpstr>Text2Image安全问题的解决方式</vt:lpstr>
      <vt:lpstr>解决方法举例</vt:lpstr>
      <vt:lpstr>PowerPoint 演示文稿</vt:lpstr>
      <vt:lpstr>总结与展望</vt:lpstr>
      <vt:lpstr>总结与展望</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韩宇</dc:creator>
  <cp:lastModifiedBy>张鹏杰</cp:lastModifiedBy>
  <cp:revision>726</cp:revision>
  <dcterms:created xsi:type="dcterms:W3CDTF">2016-11-28T11:30:00Z</dcterms:created>
  <dcterms:modified xsi:type="dcterms:W3CDTF">2023-09-27T14:32:57Z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2019-04-12T06:42:33.4777185Z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f2877715-b2cf-4189-b763-9fb10023ee09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04ACEB2BCE1644289B163B5F90D56113_12</vt:lpwstr>
  </property>
  <property fmtid="{D5CDD505-2E9C-101B-9397-08002B2CF9AE}" pid="12" name="KSOProductBuildVer">
    <vt:lpwstr>2052-12.1.0.15374</vt:lpwstr>
  </property>
</Properties>
</file>